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5"/>
  </p:notesMasterIdLst>
  <p:sldIdLst>
    <p:sldId id="283" r:id="rId5"/>
    <p:sldId id="284" r:id="rId6"/>
    <p:sldId id="31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312" r:id="rId18"/>
    <p:sldId id="279" r:id="rId19"/>
    <p:sldId id="282" r:id="rId20"/>
    <p:sldId id="280" r:id="rId21"/>
    <p:sldId id="260" r:id="rId22"/>
    <p:sldId id="261" r:id="rId23"/>
    <p:sldId id="262" r:id="rId24"/>
    <p:sldId id="263" r:id="rId25"/>
    <p:sldId id="264" r:id="rId26"/>
    <p:sldId id="256" r:id="rId27"/>
    <p:sldId id="258" r:id="rId28"/>
    <p:sldId id="257" r:id="rId29"/>
    <p:sldId id="265" r:id="rId30"/>
    <p:sldId id="266" r:id="rId31"/>
    <p:sldId id="267" r:id="rId32"/>
    <p:sldId id="268" r:id="rId33"/>
    <p:sldId id="31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lili, Davood" initials="KD" lastIdx="1" clrIdx="0">
    <p:extLst>
      <p:ext uri="{19B8F6BF-5375-455C-9EA6-DF929625EA0E}">
        <p15:presenceInfo xmlns:p15="http://schemas.microsoft.com/office/powerpoint/2012/main" userId="Khalili, Davo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F8337-6BAD-4BEE-BE2F-70C519082AC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C6D9D-29B6-4941-BCA4-E71514E43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0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E9DDE-FE5D-4965-BF61-B07CDEA08B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61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6472-3883-43BD-B79A-9CDA5A6A2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286DF-1405-4773-8A82-2CE7780B0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9624D-0B83-4A9F-9CAC-5893270C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3466-6AAB-4CEB-B2DB-DE83EAABAD0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53315-F15A-4419-A988-E27CA4726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02BE8-D376-4038-9766-0FEE2121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FC1A-E74D-4290-B6AD-F1D6FC84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1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D92B6-811D-449F-A935-4D124EDE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EBB0F-8E5B-4334-813A-818FBAAD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438F0-6F2A-4FD0-9B74-AB231EB6C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3466-6AAB-4CEB-B2DB-DE83EAABAD0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383CB-3680-4FAB-BB97-C5BCC3BB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80610-363D-4133-9E5C-01D0F06A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FC1A-E74D-4290-B6AD-F1D6FC84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D3EDC-F35B-4ACD-9E64-C29678144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7FF1E-5BD3-419D-BB10-24044492D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E0607-8C5E-44EC-A66B-E1324CC16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3466-6AAB-4CEB-B2DB-DE83EAABAD0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159D2-77F2-487A-90EB-5BDBEB25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F2B1C-36ED-4911-9224-60E02CB5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FC1A-E74D-4290-B6AD-F1D6FC84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81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97E6B390-DBC7-4525-9EA0-27C076C807DF}" type="datetime1">
              <a:rPr lang="en-US" smtClean="0">
                <a:solidFill>
                  <a:prstClr val="white"/>
                </a:solidFill>
              </a:rPr>
              <a:t>3/4/2021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B090F4-9EE9-4878-A63C-88C99CFC30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94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pPr>
              <a:defRPr/>
            </a:pPr>
            <a:fld id="{EEC5BA74-1DF3-40EC-9731-8296DA8A26BF}" type="datetime1">
              <a:rPr lang="en-US" smtClean="0">
                <a:solidFill>
                  <a:prstClr val="white"/>
                </a:solidFill>
              </a:rPr>
              <a:t>3/4/2021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08E56-6553-420C-BCA0-71BB043D413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39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pPr>
              <a:defRPr/>
            </a:pPr>
            <a:fld id="{FBBFC484-866D-4A9A-9934-554E17A2AE3D}" type="datetime1">
              <a:rPr lang="en-US" smtClean="0">
                <a:solidFill>
                  <a:prstClr val="white"/>
                </a:solidFill>
              </a:rPr>
              <a:t>3/4/2021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pPr>
              <a:defRPr/>
            </a:pPr>
            <a:fld id="{ABB246E9-CE71-4DD6-9C28-1B0DE1AF5457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316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pPr>
              <a:defRPr/>
            </a:pPr>
            <a:fld id="{D4ED5D4F-C7AC-4A72-A098-901ADDCD9769}" type="datetime1">
              <a:rPr lang="en-US" smtClean="0">
                <a:solidFill>
                  <a:prstClr val="white"/>
                </a:solidFill>
              </a:rPr>
              <a:t>3/4/2021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pPr>
              <a:defRPr/>
            </a:pPr>
            <a:fld id="{61C1BCE6-7242-401F-AD87-CDDCD949F77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95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pPr>
              <a:defRPr/>
            </a:pPr>
            <a:fld id="{D4A69330-BA74-4702-9690-8CC53A194121}" type="datetime1">
              <a:rPr lang="en-US" smtClean="0">
                <a:solidFill>
                  <a:prstClr val="white"/>
                </a:solidFill>
              </a:rPr>
              <a:t>3/4/2021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301374A-89D6-4F67-AC48-B6158F7A5A7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29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B10BF4-57CC-4A59-896C-7DE8EFE39E1E}" type="datetime1">
              <a:rPr lang="en-US" smtClean="0">
                <a:solidFill>
                  <a:prstClr val="white"/>
                </a:solidFill>
              </a:rPr>
              <a:t>3/4/2021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514F4-B0D0-42B9-BDDD-776632F6A48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58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pPr>
              <a:defRPr/>
            </a:pPr>
            <a:fld id="{4FEFE482-3554-48CB-8344-EA0C250A2F99}" type="datetime1">
              <a:rPr lang="en-US" smtClean="0">
                <a:solidFill>
                  <a:prstClr val="white"/>
                </a:solidFill>
              </a:rPr>
              <a:t>3/4/2021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pPr>
              <a:defRPr/>
            </a:pPr>
            <a:fld id="{E19BCF6C-2D6C-4B4E-875D-FCA8221C3AD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29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C6DEE38-75F7-42FC-B918-5C6BAAA05B4F}" type="datetime1">
              <a:rPr lang="en-US" smtClean="0">
                <a:solidFill>
                  <a:prstClr val="white"/>
                </a:solidFill>
              </a:rPr>
              <a:t>3/4/2021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0E8DC85-2F90-4760-9415-E11E6321DB68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91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AF79-D3FE-42E0-A378-9E5D9A26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D310-A2E1-40C1-AD18-1DC528E37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05EE3-CEB7-4EA0-8E1E-6D14C116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3466-6AAB-4CEB-B2DB-DE83EAABAD0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11C08-F27A-437F-A2B3-FA3C05E2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6F2F2-7949-4231-AEC0-28931521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FC1A-E74D-4290-B6AD-F1D6FC84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11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78E70A1-2426-4CC1-8A9A-872617928206}" type="datetime1">
              <a:rPr lang="en-US" smtClean="0">
                <a:solidFill>
                  <a:prstClr val="white"/>
                </a:solidFill>
              </a:rPr>
              <a:t>3/4/2021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F6B8664-8646-4200-AE4E-1B44E24853F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62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BA1BC-EA58-480B-81B1-173A95A36723}" type="datetime1">
              <a:rPr lang="en-US" smtClean="0">
                <a:solidFill>
                  <a:prstClr val="white"/>
                </a:solidFill>
              </a:rPr>
              <a:t>3/4/2021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D56F2-FD25-4AD2-84D8-31D72562EC1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08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B34B4-5C7C-4BB6-8B3E-1F9BB4B7A0CF}" type="datetime1">
              <a:rPr lang="en-US" smtClean="0">
                <a:solidFill>
                  <a:prstClr val="white"/>
                </a:solidFill>
              </a:rPr>
              <a:t>3/4/2021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DCBFF-818F-4541-8D40-882C6173078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89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C5F846-F590-4D05-8E13-0B753A224D73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3/4/2021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D70CB1-FDD8-486B-9E06-B43FBD6BDBCC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46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68762-F2E2-4CBE-B578-6B9A3DD778F7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3/4/2021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66E8A-261D-40E8-93D0-C9D6BA7F1E09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51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EE5991-466F-409B-8606-EDD6B56B71F0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3/4/2021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C03AA9-CFB2-466D-B7F9-1EFB1370595E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92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016BA-0482-4B9B-8E2D-CF4B11C1E53B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3/4/2021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7F6ED-BC43-4BC6-B486-5386EECE774F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31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6B7F-69EE-4A97-B6A7-64EFAFBD3F64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3/4/2021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0F83-03C9-445A-BBF5-3C5B9248F686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05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82779-66A0-428F-BEAB-AB794B82D37F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3/4/2021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31FC-3099-4642-B40D-CD44C57465A5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92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97724D-EED2-4E78-B07C-B9EAE05F92EE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3/4/2021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8001DC-715A-4DE6-AD20-6DF9E8FF6A7D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3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8447-87C9-4D5F-8254-47B36A9C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D088D-8F13-4702-AF71-48E95023B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59F31-186B-4037-8C8E-1BA9BD9D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3466-6AAB-4CEB-B2DB-DE83EAABAD0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80E64-8797-4781-B731-567B9EC2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A88AB-10AB-494C-B69A-CD29A7A56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FC1A-E74D-4290-B6AD-F1D6FC84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75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8A05-0A66-42CE-B12B-90F3AF8BF0E4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3/4/2021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3B26A-7F3D-44FA-8532-424ABFBB8CD8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81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12C5A9-73A6-4BF8-8B59-EB41C389259D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3/4/2021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BA7509-D969-4D58-8BAE-7BC32BB530D8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37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4DA6-89CC-4381-AA60-1C3330965F2C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3/4/2021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76AE-83D6-4595-9B0D-BC7ABA9D326C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75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3D0EA-16EA-4B73-A448-B91D53E81DCA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3/4/2021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F54C3-73B9-48A2-A859-72510F28287D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30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1" y="0"/>
            <a:ext cx="12213167" cy="6858000"/>
            <a:chOff x="0" y="0"/>
            <a:chExt cx="5770" cy="4320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08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08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09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09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09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09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09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09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09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09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10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10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10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610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610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00200"/>
            <a:ext cx="103632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610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10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610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610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6425BE-2DF1-42D1-AFEB-E74F529CA3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11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8882E0-3638-4780-A133-885ABDC6B3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58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9740C3-1672-4AB1-8198-AFA7A52068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40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CE6BB9-DAA2-4B8C-818A-0603D9D2D8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72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BBFF7C-4CEB-4A10-9DF7-4DAC65FD0C6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97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1AA924-2E31-4984-92EA-A0D6D8534E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8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FA8E0-16C2-489D-9DD9-BC55EE41F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B0BE7-2FA9-44DE-8447-7BEF80B7D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BE0F3-9A4C-44D7-AA06-C20337405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A1EC3-F7F6-4027-B75B-CA2FA950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3466-6AAB-4CEB-B2DB-DE83EAABAD0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040E5-9741-4A99-B843-CC2BC76E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00BA2-49DF-4B4C-B333-941990AD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FC1A-E74D-4290-B6AD-F1D6FC84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633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61911B-4A34-4F18-B06A-16BD6937E87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E2FF82-4E6E-4905-80DF-088A4AC75E2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18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DD68AC-8A65-436E-9FE7-E34D776EF67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47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78A98A-2223-4E6D-809E-E2DE0B2C240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527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C00100-B9D0-4681-8365-9574F9B1B6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04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3589E075-F175-46E7-83CF-59F9CB81C3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9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B9A2-9EDE-474E-95CE-20945C2A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C04FA-DF90-4DE4-9A00-EA0EBAE5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BA08A-3BDB-400F-9703-6558127BE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B22B7-2708-4A32-9377-766CFC7C5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7D2012-97CD-4EF9-971E-A1B1C6D52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892C58-E473-4603-9D06-01F9748A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3466-6AAB-4CEB-B2DB-DE83EAABAD0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57A711-8C88-4A6D-98CD-FC23D09F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8FDCBE-1588-4779-AAEF-2B277B29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FC1A-E74D-4290-B6AD-F1D6FC84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9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269A1-3EAE-44DD-A905-4C507C6A7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24A76-DF54-4893-A7AE-E9087D34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3466-6AAB-4CEB-B2DB-DE83EAABAD0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DB748-B1FB-41A8-8E85-6A5B7D2B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7D4F5-5ADC-4633-8B72-7E00809A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FC1A-E74D-4290-B6AD-F1D6FC84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2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25AA3-438D-4A5A-9D68-7B408D914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3466-6AAB-4CEB-B2DB-DE83EAABAD0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2F779-E9C3-471F-8809-15CE1373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C7003-EB14-40A0-A45C-099A6EC7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FC1A-E74D-4290-B6AD-F1D6FC84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3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5C56-4F09-4DA1-B997-5942C41F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572B-2134-48D7-8809-3AB958E5D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F8A55-5747-439D-A115-B1A9D360F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47F68-CA97-4329-9670-90F9B7F64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3466-6AAB-4CEB-B2DB-DE83EAABAD0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E2765-BEA0-4046-8C5A-7D321C36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7BDA8-3622-4CF5-9E5C-634D9AAC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FC1A-E74D-4290-B6AD-F1D6FC84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4E654-0CC7-4B9C-B571-28D24245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31346A-7528-4B5E-BB22-2F464CE99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B455D-C6AB-4C29-A916-4D48457DA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E321B-38DB-487C-9652-1FB121822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3466-6AAB-4CEB-B2DB-DE83EAABAD0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D0FBD-3F09-424C-A981-9797ECAB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3AF83-0853-4822-A35A-B7697651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FC1A-E74D-4290-B6AD-F1D6FC84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0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D82AD-75D8-4322-BDBB-36AF17F44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A6349-3E33-4403-986D-DE3F72A31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D93A-9D7E-43D8-8865-A53A3DCE9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53466-6AAB-4CEB-B2DB-DE83EAABAD06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A7ACE-33E1-4698-9EE5-4702EB758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D483D-D15E-43AB-B9BF-1F2F30C29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5FC1A-E74D-4290-B6AD-F1D6FC84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9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148E134-4EE8-4951-8256-53A8FDAD50FC}" type="datetime1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D5CB14D-4C0D-48D1-A602-FC50D01BBC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09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984" y="4986339"/>
            <a:ext cx="10911416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70984" y="530226"/>
            <a:ext cx="10911416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551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03845AB-9027-48B1-8B3F-C0F0F386CB4F}" type="datetime1">
              <a:rPr lang="en-US" smtClean="0">
                <a:solidFill>
                  <a:srgbClr val="EEECE1">
                    <a:shade val="50000"/>
                  </a:srgbClr>
                </a:solidFill>
              </a:rPr>
              <a:t>3/4/2021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551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551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75D346B-90DF-4912-B4D8-1914A34CF722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6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6594D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FF3D39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FF3D39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BEFF4B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1" y="0"/>
            <a:ext cx="12213167" cy="6858000"/>
            <a:chOff x="0" y="0"/>
            <a:chExt cx="5770" cy="4320"/>
          </a:xfrm>
        </p:grpSpPr>
        <p:sp>
          <p:nvSpPr>
            <p:cNvPr id="4505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6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6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6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6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6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6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6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6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6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6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7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7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7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7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7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7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7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7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7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07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508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08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08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08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3ED934-5AE7-4E56-B5B9-62E343EFEDE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508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005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1"/>
            <a:ext cx="7239000" cy="1362075"/>
          </a:xfrm>
        </p:spPr>
        <p:txBody>
          <a:bodyPr>
            <a:normAutofit/>
          </a:bodyPr>
          <a:lstStyle/>
          <a:p>
            <a:pPr marL="484632" algn="ctr">
              <a:lnSpc>
                <a:spcPct val="150000"/>
              </a:lnSpc>
              <a:defRPr/>
            </a:pPr>
            <a:r>
              <a:rPr lang="fa-IR" sz="6000" dirty="0">
                <a:ln w="635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r" pitchFamily="2" charset="-78"/>
                <a:cs typeface="Zar" pitchFamily="2" charset="-78"/>
              </a:rPr>
              <a:t>به نام  يگانه پروردگار</a:t>
            </a:r>
            <a:endParaRPr lang="en-US" sz="6000" dirty="0">
              <a:ln w="6350"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r" pitchFamily="2" charset="-78"/>
              <a:cs typeface="Zar" pitchFamily="2" charset="-78"/>
            </a:endParaRPr>
          </a:p>
        </p:txBody>
      </p:sp>
      <p:pic>
        <p:nvPicPr>
          <p:cNvPr id="7" name="Picture 2" descr="D:\Slides\for slides\flowers\Gol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5544">
            <a:off x="7434677" y="1700038"/>
            <a:ext cx="2649727" cy="17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246E9-CE71-4DD6-9C28-1B0DE1AF5457}" type="slidenum">
              <a:rPr lang="en-US">
                <a:solidFill>
                  <a:prstClr val="white"/>
                </a:solidFill>
                <a:latin typeface="Century Gothic"/>
              </a:rPr>
              <a:pPr>
                <a:defRPr/>
              </a:pPr>
              <a:t>1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368066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1E76C710-6CD6-4EEB-B5FB-35678D0E3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5" y="626110"/>
            <a:ext cx="11228099" cy="58386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E8AC2E-6529-4CC5-B6D7-A8718F59DC59}"/>
              </a:ext>
            </a:extLst>
          </p:cNvPr>
          <p:cNvSpPr/>
          <p:nvPr/>
        </p:nvSpPr>
        <p:spPr>
          <a:xfrm>
            <a:off x="765836" y="6231890"/>
            <a:ext cx="3211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https://vizit.report/panel/steps/</a:t>
            </a:r>
          </a:p>
        </p:txBody>
      </p:sp>
    </p:spTree>
    <p:extLst>
      <p:ext uri="{BB962C8B-B14F-4D97-AF65-F5344CB8AC3E}">
        <p14:creationId xmlns:p14="http://schemas.microsoft.com/office/powerpoint/2010/main" val="172140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AD51C3-18FC-437F-BA9C-38823ACB1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7" y="819150"/>
            <a:ext cx="1024719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55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8C900DF8-2A87-404F-B231-FB6348345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650241"/>
            <a:ext cx="11048219" cy="575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9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56DD9EFE-62EE-4AF0-A84E-B6E386B01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06" y="646747"/>
            <a:ext cx="10136793" cy="527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63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01D88B-42E5-409E-8130-81B4C5F91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59" y="1212694"/>
            <a:ext cx="7743041" cy="44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2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E62CA-1F38-4053-8324-02573A583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633" y="579279"/>
            <a:ext cx="10175047" cy="25834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8A4836-C2D2-417E-AC5F-009AC30C1808}"/>
              </a:ext>
            </a:extLst>
          </p:cNvPr>
          <p:cNvSpPr/>
          <p:nvPr/>
        </p:nvSpPr>
        <p:spPr>
          <a:xfrm>
            <a:off x="934720" y="5995620"/>
            <a:ext cx="10424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Trends of BMI and Waist Circumference (WC) levels among Iranian women and men with (red dotted line) and without diabetes (black dashed line) through 2007–2016.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2DBBC-A199-476C-9693-F986A434E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992" y="3240722"/>
            <a:ext cx="10510327" cy="2676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4A6804-C0A6-489E-BDEF-0FD4CCA4329A}"/>
              </a:ext>
            </a:extLst>
          </p:cNvPr>
          <p:cNvSpPr txBox="1"/>
          <p:nvPr/>
        </p:nvSpPr>
        <p:spPr>
          <a:xfrm>
            <a:off x="345440" y="579279"/>
            <a:ext cx="117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Women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7F1CF-36CA-481A-A8F0-5C6B3B1D3590}"/>
              </a:ext>
            </a:extLst>
          </p:cNvPr>
          <p:cNvSpPr txBox="1"/>
          <p:nvPr/>
        </p:nvSpPr>
        <p:spPr>
          <a:xfrm>
            <a:off x="345440" y="3240722"/>
            <a:ext cx="117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</a:t>
            </a:r>
          </a:p>
        </p:txBody>
      </p:sp>
    </p:spTree>
    <p:extLst>
      <p:ext uri="{BB962C8B-B14F-4D97-AF65-F5344CB8AC3E}">
        <p14:creationId xmlns:p14="http://schemas.microsoft.com/office/powerpoint/2010/main" val="91346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fferent adipose tissue depots: Metabolic implications and effects of  surgical removal | Endocrinología y Nutrición (English Edition)">
            <a:extLst>
              <a:ext uri="{FF2B5EF4-FFF2-40B4-BE49-F238E27FC236}">
                <a16:creationId xmlns:a16="http://schemas.microsoft.com/office/drawing/2014/main" id="{DCB57B1A-685E-4C68-A0D2-FFFCE63A3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1" r="23731" b="16272"/>
          <a:stretch/>
        </p:blipFill>
        <p:spPr bwMode="auto">
          <a:xfrm>
            <a:off x="6096000" y="1176339"/>
            <a:ext cx="5210175" cy="40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33701F-A9E6-4108-AD43-8E05768CEDD0}"/>
              </a:ext>
            </a:extLst>
          </p:cNvPr>
          <p:cNvSpPr/>
          <p:nvPr/>
        </p:nvSpPr>
        <p:spPr>
          <a:xfrm>
            <a:off x="885825" y="1176339"/>
            <a:ext cx="426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Particularly increased central obesity strongly and independently predict an increased risk of cardiometabolic diseases.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FAB32E-B917-4AD4-A9DB-A91E6509057B}"/>
              </a:ext>
            </a:extLst>
          </p:cNvPr>
          <p:cNvSpPr/>
          <p:nvPr/>
        </p:nvSpPr>
        <p:spPr>
          <a:xfrm>
            <a:off x="804862" y="3492718"/>
            <a:ext cx="4848225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Waist circumference (WC) cut-off points of </a:t>
            </a:r>
            <a:r>
              <a:rPr lang="en-US" sz="2000" b="1" dirty="0"/>
              <a:t>94 and 80 </a:t>
            </a:r>
            <a:r>
              <a:rPr lang="en-US" sz="2000" dirty="0"/>
              <a:t>Cm to define overweight BMI (25 kg/m2) and </a:t>
            </a:r>
            <a:r>
              <a:rPr lang="en-US" sz="2000" b="1" dirty="0"/>
              <a:t>102 and 88 </a:t>
            </a:r>
            <a:r>
              <a:rPr lang="en-US" sz="2000" dirty="0"/>
              <a:t>Cm for obese BMI (30 kg/m2) for men and women, respectively, have been recommended.</a:t>
            </a:r>
          </a:p>
        </p:txBody>
      </p:sp>
    </p:spTree>
    <p:extLst>
      <p:ext uri="{BB962C8B-B14F-4D97-AF65-F5344CB8AC3E}">
        <p14:creationId xmlns:p14="http://schemas.microsoft.com/office/powerpoint/2010/main" val="3214604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2664CB-755D-4F2B-81B0-42C19CA16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556" y="755386"/>
            <a:ext cx="9213448" cy="24211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287DE1-25EC-425A-8B23-4BFAFE6FB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41" y="3913613"/>
            <a:ext cx="5530159" cy="1618430"/>
          </a:xfrm>
          <a:prstGeom prst="rect">
            <a:avLst/>
          </a:prstGeom>
          <a:ln w="31750"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E11B30-990B-484C-BB47-60EB9F9D0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038" y="3913613"/>
            <a:ext cx="5139159" cy="2099094"/>
          </a:xfrm>
          <a:prstGeom prst="rect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37904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21BC9-D638-487F-BA6B-8CD228033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87" y="1402305"/>
            <a:ext cx="10905066" cy="4236268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0DD6D-30AA-43E7-9A25-D34FD5689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582" y="339215"/>
            <a:ext cx="6278880" cy="11469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2F017F-1ED9-4E3F-B99E-71752182D7C0}"/>
              </a:ext>
            </a:extLst>
          </p:cNvPr>
          <p:cNvSpPr/>
          <p:nvPr/>
        </p:nvSpPr>
        <p:spPr>
          <a:xfrm>
            <a:off x="4776324" y="6063620"/>
            <a:ext cx="4443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https://www.worldometers.info/coronavirus/</a:t>
            </a:r>
          </a:p>
        </p:txBody>
      </p:sp>
    </p:spTree>
    <p:extLst>
      <p:ext uri="{BB962C8B-B14F-4D97-AF65-F5344CB8AC3E}">
        <p14:creationId xmlns:p14="http://schemas.microsoft.com/office/powerpoint/2010/main" val="97251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16DECF-F92D-4EC5-9FEE-9D5574A9F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8041"/>
            <a:ext cx="11658600" cy="3694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DFA9CD-BAEF-405C-8F14-9A689651A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917" y="182880"/>
            <a:ext cx="3668477" cy="15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8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225" y="1676400"/>
            <a:ext cx="9810750" cy="1143000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900" dirty="0">
                <a:solidFill>
                  <a:srgbClr val="3F7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Obesity </a:t>
            </a:r>
            <a:br>
              <a:rPr lang="fa-IR" sz="4900" dirty="0">
                <a:solidFill>
                  <a:srgbClr val="3F7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4400" dirty="0">
                <a:solidFill>
                  <a:srgbClr val="3F7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sz="4400" dirty="0" err="1">
                <a:solidFill>
                  <a:srgbClr val="3F7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revalence</a:t>
            </a:r>
            <a:r>
              <a:rPr lang="en-US" sz="4400" dirty="0">
                <a:solidFill>
                  <a:srgbClr val="3F7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Impact of COVID-19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3962400"/>
            <a:ext cx="8610600" cy="1828800"/>
          </a:xfrm>
        </p:spPr>
        <p:txBody>
          <a:bodyPr>
            <a:noAutofit/>
          </a:bodyPr>
          <a:lstStyle/>
          <a:p>
            <a:pPr algn="ctr" fontAlgn="auto">
              <a:lnSpc>
                <a:spcPct val="300000"/>
              </a:lnSpc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Davood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Khalili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MD, MPH, PhD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Biostatistics &amp; Epidemiology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 Institute for Endocrine Sciences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Shahid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Beheshti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University of Medical Sciences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70CB1-FDD8-486B-9E06-B43FBD6BDBCC}" type="slidenum">
              <a:rPr lang="en-US">
                <a:solidFill>
                  <a:srgbClr val="EEECE1">
                    <a:shade val="50000"/>
                  </a:srgbClr>
                </a:solidFill>
                <a:latin typeface="Verdana"/>
              </a:rPr>
              <a:pPr>
                <a:defRPr/>
              </a:pPr>
              <a:t>2</a:t>
            </a:fld>
            <a:endParaRPr lang="en-US">
              <a:solidFill>
                <a:srgbClr val="EEECE1">
                  <a:shade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5528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2565A-64BB-47A6-966A-171923FB2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808" y="330200"/>
            <a:ext cx="9152391" cy="51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61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1B776-C5FA-432F-84EF-4361E39B9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782" y="416606"/>
            <a:ext cx="8881387" cy="52037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B901E9-4175-48D7-983B-8A204C22FAAC}"/>
              </a:ext>
            </a:extLst>
          </p:cNvPr>
          <p:cNvCxnSpPr/>
          <p:nvPr/>
        </p:nvCxnSpPr>
        <p:spPr>
          <a:xfrm>
            <a:off x="3129280" y="873760"/>
            <a:ext cx="103632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080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E59D17-9D0B-48D5-95E0-03EEDA2AF674}"/>
              </a:ext>
            </a:extLst>
          </p:cNvPr>
          <p:cNvSpPr/>
          <p:nvPr/>
        </p:nvSpPr>
        <p:spPr>
          <a:xfrm>
            <a:off x="665480" y="538480"/>
            <a:ext cx="1063752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MinionPro-Regular"/>
              </a:rPr>
              <a:t>Although only ~25% of all patients infected with SARS- CoV-2 have comorbidities, 60–90% of hospitalized patients with COVID-19 have comorbidities</a:t>
            </a:r>
            <a:r>
              <a:rPr lang="en-US" sz="2400" dirty="0">
                <a:solidFill>
                  <a:srgbClr val="3B6A9E"/>
                </a:solidFill>
                <a:latin typeface="MinionPro-Regular"/>
              </a:rPr>
              <a:t>.</a:t>
            </a:r>
            <a:endParaRPr lang="en-US" sz="2400" dirty="0"/>
          </a:p>
        </p:txBody>
      </p:sp>
      <p:pic>
        <p:nvPicPr>
          <p:cNvPr id="1026" name="Picture 2" descr="Almost 90% of COVID-19 Admissions Involve Comorbidities">
            <a:extLst>
              <a:ext uri="{FF2B5EF4-FFF2-40B4-BE49-F238E27FC236}">
                <a16:creationId xmlns:a16="http://schemas.microsoft.com/office/drawing/2014/main" id="{D1DB52B5-47A7-4F01-BA61-D254C9411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58" y="2021461"/>
            <a:ext cx="6208484" cy="45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71E06F6-A612-4CE0-B402-47FC9E7864DA}"/>
              </a:ext>
            </a:extLst>
          </p:cNvPr>
          <p:cNvSpPr/>
          <p:nvPr/>
        </p:nvSpPr>
        <p:spPr>
          <a:xfrm>
            <a:off x="4663440" y="2824291"/>
            <a:ext cx="609600" cy="293624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1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7C9F1-6C24-47E0-86BA-92B8428CB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0725"/>
            <a:ext cx="9144000" cy="15192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800" b="1" dirty="0"/>
              <a:t>Obesity and COVID-19: </a:t>
            </a:r>
            <a:br>
              <a:rPr lang="en-US" sz="4800" b="1" dirty="0"/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Two Sides of the Coin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45986-AA23-424D-B91A-B9FB83712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4011613"/>
            <a:ext cx="9144000" cy="16557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Obesity as a Risk Factor for COVID-19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COVID-19 as a Barrier to Obesity Treatment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D0F202-C64E-43AD-84CE-CF0C93175924}"/>
              </a:ext>
            </a:extLst>
          </p:cNvPr>
          <p:cNvSpPr/>
          <p:nvPr/>
        </p:nvSpPr>
        <p:spPr>
          <a:xfrm>
            <a:off x="459948" y="672584"/>
            <a:ext cx="7088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European Association for the Study of Obesity (EASO):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BA2A0D-DA76-48B9-8A70-9F700D98243D}"/>
              </a:ext>
            </a:extLst>
          </p:cNvPr>
          <p:cNvSpPr/>
          <p:nvPr/>
        </p:nvSpPr>
        <p:spPr>
          <a:xfrm>
            <a:off x="552450" y="6169025"/>
            <a:ext cx="10115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Dicker, et al. "Obesity and COVID-19: the two sides of the coin." Obesity Facts 13.4 (2020): 430-438.</a:t>
            </a:r>
          </a:p>
        </p:txBody>
      </p:sp>
    </p:spTree>
    <p:extLst>
      <p:ext uri="{BB962C8B-B14F-4D97-AF65-F5344CB8AC3E}">
        <p14:creationId xmlns:p14="http://schemas.microsoft.com/office/powerpoint/2010/main" val="1284168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7C9F1-6C24-47E0-86BA-92B8428CB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0725"/>
            <a:ext cx="9144000" cy="15192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pandemics of COVID-19 and obesity  </a:t>
            </a:r>
            <a:r>
              <a:rPr lang="en-US" sz="4800" b="1" dirty="0"/>
              <a:t>are on a collision course.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45986-AA23-424D-B91A-B9FB83712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562" y="4011613"/>
            <a:ext cx="11572875" cy="1655762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Obesity face a higher risk for adverse outcomes of COVID-19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Home quarantining measures have also exacerbated factors that predispose to obesity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D0F202-C64E-43AD-84CE-CF0C93175924}"/>
              </a:ext>
            </a:extLst>
          </p:cNvPr>
          <p:cNvSpPr/>
          <p:nvPr/>
        </p:nvSpPr>
        <p:spPr>
          <a:xfrm>
            <a:off x="459948" y="672584"/>
            <a:ext cx="9920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World Obesity </a:t>
            </a:r>
            <a:r>
              <a:rPr lang="en-US" sz="1600" b="1" dirty="0"/>
              <a:t>(International Association for the Study of Obesity and the International Obesity Task Force)</a:t>
            </a:r>
            <a:r>
              <a:rPr lang="en-US" sz="2400" b="1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BA2A0D-DA76-48B9-8A70-9F700D98243D}"/>
              </a:ext>
            </a:extLst>
          </p:cNvPr>
          <p:cNvSpPr/>
          <p:nvPr/>
        </p:nvSpPr>
        <p:spPr>
          <a:xfrm>
            <a:off x="552450" y="6169025"/>
            <a:ext cx="10115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https://www.worldobesity.org/news/new-scope-module-on-obesity-and-covid-19</a:t>
            </a:r>
          </a:p>
        </p:txBody>
      </p:sp>
    </p:spTree>
    <p:extLst>
      <p:ext uri="{BB962C8B-B14F-4D97-AF65-F5344CB8AC3E}">
        <p14:creationId xmlns:p14="http://schemas.microsoft.com/office/powerpoint/2010/main" val="1909606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AC42C-FEED-45EE-94F9-FD53F0C2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518" y="134672"/>
            <a:ext cx="6635500" cy="6787702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07A15-434F-41E4-B856-E8071142D297}"/>
              </a:ext>
            </a:extLst>
          </p:cNvPr>
          <p:cNvSpPr/>
          <p:nvPr/>
        </p:nvSpPr>
        <p:spPr>
          <a:xfrm>
            <a:off x="8571132" y="1428129"/>
            <a:ext cx="323480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Pulmonary and extrapulmonary pathologies of COVID-19 and </a:t>
            </a:r>
            <a:r>
              <a:rPr lang="en-US" b="1" dirty="0" err="1"/>
              <a:t>cardiometabolically</a:t>
            </a:r>
            <a:r>
              <a:rPr lang="en-US" b="1" dirty="0"/>
              <a:t> relevant complications in patients with obesity. </a:t>
            </a:r>
          </a:p>
          <a:p>
            <a:pPr algn="just"/>
            <a:endParaRPr lang="en-US" b="1" dirty="0"/>
          </a:p>
          <a:p>
            <a:pPr algn="just"/>
            <a:r>
              <a:rPr lang="en-US" sz="1600" dirty="0"/>
              <a:t>The cardiometabolic complications</a:t>
            </a:r>
          </a:p>
          <a:p>
            <a:pPr algn="just"/>
            <a:r>
              <a:rPr lang="en-US" sz="1600" dirty="0"/>
              <a:t>that can occur in patients with COVID-19 are highlighted in darker grey.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59C1C1-A4D1-4D03-971D-CC83FEB4B4FE}"/>
              </a:ext>
            </a:extLst>
          </p:cNvPr>
          <p:cNvSpPr/>
          <p:nvPr/>
        </p:nvSpPr>
        <p:spPr>
          <a:xfrm>
            <a:off x="757980" y="5894277"/>
            <a:ext cx="9885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DiverdaSansCom-Light"/>
              </a:rPr>
              <a:t>Obesity and impaired metabolic health are both accelerators and consequences of severe COVID-19.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64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E4FA98-DC8C-4338-B1C4-6326CC7C7D51}"/>
              </a:ext>
            </a:extLst>
          </p:cNvPr>
          <p:cNvSpPr/>
          <p:nvPr/>
        </p:nvSpPr>
        <p:spPr>
          <a:xfrm>
            <a:off x="568960" y="1250295"/>
            <a:ext cx="3688080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Selected estimated and adjusted hazard ratios for risk factors for COVID-19 death in </a:t>
            </a:r>
            <a:r>
              <a:rPr lang="en-US" dirty="0" err="1"/>
              <a:t>OpenSAFELY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74FB1E-9C4B-4C23-9AD1-9FD686F1A1EE}"/>
              </a:ext>
            </a:extLst>
          </p:cNvPr>
          <p:cNvSpPr/>
          <p:nvPr/>
        </p:nvSpPr>
        <p:spPr>
          <a:xfrm>
            <a:off x="695960" y="3188176"/>
            <a:ext cx="3434080" cy="1600438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OpenSAFELY</a:t>
            </a:r>
            <a:r>
              <a:rPr lang="en-US" b="1" dirty="0"/>
              <a:t>,</a:t>
            </a:r>
          </a:p>
          <a:p>
            <a:pPr algn="just"/>
            <a:r>
              <a:rPr lang="en-US" sz="1600" dirty="0"/>
              <a:t>A new data analytics platform created to address urgent questions relating to the epidemiology and treatment of coronavirus disease 2019 (COVID-19) in England.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C6FC0A-33FB-4138-8F20-82E4AC45A7A5}"/>
              </a:ext>
            </a:extLst>
          </p:cNvPr>
          <p:cNvSpPr/>
          <p:nvPr/>
        </p:nvSpPr>
        <p:spPr>
          <a:xfrm>
            <a:off x="358851" y="5826867"/>
            <a:ext cx="4257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Global pandemics interconnected—obesity, impaired metabolic health and COVID-19. Nature Reviews Endocrinology. 2021 Jan 21:1-5.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8C3181-122F-489B-98A7-12108299C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937" y="213829"/>
            <a:ext cx="5398384" cy="64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8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fferent adipose tissue depots: Metabolic implications and effects of  surgical removal | Endocrinología y Nutrición (English Edition)">
            <a:extLst>
              <a:ext uri="{FF2B5EF4-FFF2-40B4-BE49-F238E27FC236}">
                <a16:creationId xmlns:a16="http://schemas.microsoft.com/office/drawing/2014/main" id="{DCB57B1A-685E-4C68-A0D2-FFFCE63A3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1" r="23731" b="16272"/>
          <a:stretch/>
        </p:blipFill>
        <p:spPr bwMode="auto">
          <a:xfrm>
            <a:off x="6096000" y="1176339"/>
            <a:ext cx="5210175" cy="40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33701F-A9E6-4108-AD43-8E05768CEDD0}"/>
              </a:ext>
            </a:extLst>
          </p:cNvPr>
          <p:cNvSpPr/>
          <p:nvPr/>
        </p:nvSpPr>
        <p:spPr>
          <a:xfrm>
            <a:off x="1076325" y="2736355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Particularly increased central obesity strongly and independently predict an increased risk of cardiometabolic diseases.</a:t>
            </a:r>
          </a:p>
        </p:txBody>
      </p:sp>
    </p:spTree>
    <p:extLst>
      <p:ext uri="{BB962C8B-B14F-4D97-AF65-F5344CB8AC3E}">
        <p14:creationId xmlns:p14="http://schemas.microsoft.com/office/powerpoint/2010/main" val="2323273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F3D712-48AC-4D19-A075-FD47511C3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937543"/>
            <a:ext cx="10639425" cy="44400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BB0EDC-9EE9-4358-8E03-07C53FD6A3B7}"/>
              </a:ext>
            </a:extLst>
          </p:cNvPr>
          <p:cNvSpPr/>
          <p:nvPr/>
        </p:nvSpPr>
        <p:spPr>
          <a:xfrm>
            <a:off x="914400" y="232778"/>
            <a:ext cx="10848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1D1E"/>
                </a:solidFill>
                <a:latin typeface="JNDIA H+ Adv T T 5235d 5a 9"/>
              </a:rPr>
              <a:t>Distribution of different weight and fat measures.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47AA4A-824F-49FE-8129-ECCC2BE222EE}"/>
              </a:ext>
            </a:extLst>
          </p:cNvPr>
          <p:cNvSpPr/>
          <p:nvPr/>
        </p:nvSpPr>
        <p:spPr>
          <a:xfrm>
            <a:off x="655969" y="6317445"/>
            <a:ext cx="114985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"The role of visceral adiposity in the severity of COVID-19: highlights from a </a:t>
            </a:r>
            <a:r>
              <a:rPr lang="en-US" sz="1400" dirty="0" err="1"/>
              <a:t>unicenter</a:t>
            </a:r>
            <a:r>
              <a:rPr lang="en-US" sz="1400" dirty="0"/>
              <a:t> cross-sectional pilot study in Germany." Metabolism 110 (2020)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3F2F04-6E46-480F-AEC6-4422CC98AE53}"/>
              </a:ext>
            </a:extLst>
          </p:cNvPr>
          <p:cNvSpPr/>
          <p:nvPr/>
        </p:nvSpPr>
        <p:spPr>
          <a:xfrm>
            <a:off x="636919" y="690214"/>
            <a:ext cx="2134856" cy="474699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E33C54-3EEA-4577-85F4-483B443E956A}"/>
              </a:ext>
            </a:extLst>
          </p:cNvPr>
          <p:cNvSpPr/>
          <p:nvPr/>
        </p:nvSpPr>
        <p:spPr>
          <a:xfrm>
            <a:off x="2970544" y="636009"/>
            <a:ext cx="2134856" cy="4746996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47FFB7-3787-405F-BC0B-A2E2830E0D3D}"/>
              </a:ext>
            </a:extLst>
          </p:cNvPr>
          <p:cNvSpPr/>
          <p:nvPr/>
        </p:nvSpPr>
        <p:spPr>
          <a:xfrm>
            <a:off x="706917" y="5503716"/>
            <a:ext cx="1139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Each 10 cm2 increase in visceral adipose area measured by CT was associated with an OR of 1.37 (95% CI 1.07–1.89) for ICU Treatment.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BF4156-C55C-47F0-9512-CE92C69E146B}"/>
              </a:ext>
            </a:extLst>
          </p:cNvPr>
          <p:cNvSpPr/>
          <p:nvPr/>
        </p:nvSpPr>
        <p:spPr>
          <a:xfrm>
            <a:off x="9133219" y="728314"/>
            <a:ext cx="2134856" cy="4746996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B4C9E7-B208-4C44-ADB0-3D16A0F16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854" y="109537"/>
            <a:ext cx="5916291" cy="66389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D668FA-3236-4784-919B-420B561C0FE0}"/>
              </a:ext>
            </a:extLst>
          </p:cNvPr>
          <p:cNvSpPr/>
          <p:nvPr/>
        </p:nvSpPr>
        <p:spPr>
          <a:xfrm>
            <a:off x="571500" y="657910"/>
            <a:ext cx="1981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Selected causes, consequences and treatment of severe COVID-19</a:t>
            </a:r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803F493A-8A53-4578-89F1-BA2E45D6785B}"/>
              </a:ext>
            </a:extLst>
          </p:cNvPr>
          <p:cNvSpPr/>
          <p:nvPr/>
        </p:nvSpPr>
        <p:spPr>
          <a:xfrm rot="17740750">
            <a:off x="8140822" y="4168735"/>
            <a:ext cx="3786960" cy="1218499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3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230F87-1420-4C57-A613-9BCD370C0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726633"/>
            <a:ext cx="11106150" cy="16264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A3D622-46F6-4529-AA96-130D04493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371" y="3647356"/>
            <a:ext cx="3518704" cy="53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36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y question">
            <a:extLst>
              <a:ext uri="{FF2B5EF4-FFF2-40B4-BE49-F238E27FC236}">
                <a16:creationId xmlns:a16="http://schemas.microsoft.com/office/drawing/2014/main" id="{67197CB1-3953-4217-8B5C-0AFAE982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52" y="40037"/>
            <a:ext cx="8722624" cy="677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7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D0DFDF-5312-4681-95D7-2C97B4FA2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918" y="396240"/>
            <a:ext cx="6837324" cy="61671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4DB18B-0AB3-481C-B930-71F6590B943D}"/>
              </a:ext>
            </a:extLst>
          </p:cNvPr>
          <p:cNvSpPr/>
          <p:nvPr/>
        </p:nvSpPr>
        <p:spPr>
          <a:xfrm>
            <a:off x="883920" y="1458045"/>
            <a:ext cx="3362960" cy="4486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ScalaLancetPro-Bold"/>
              </a:rPr>
              <a:t>Middle East and north Africa have the highest risk of metabolic diseases of all women globally, whereas men rank</a:t>
            </a:r>
            <a:r>
              <a:rPr lang="fa-IR" sz="1600" b="1" dirty="0">
                <a:latin typeface="ScalaLancetPro-Bold"/>
              </a:rPr>
              <a:t> </a:t>
            </a:r>
            <a:r>
              <a:rPr lang="en-US" sz="1600" b="1" dirty="0">
                <a:latin typeface="ScalaLancetPro-Bold"/>
              </a:rPr>
              <a:t>second of all men in this respect.</a:t>
            </a:r>
            <a:endParaRPr lang="fa-IR" sz="1600" b="1" dirty="0">
              <a:latin typeface="ScalaLancetPro-Bold"/>
            </a:endParaRPr>
          </a:p>
          <a:p>
            <a:pPr algn="just">
              <a:lnSpc>
                <a:spcPct val="150000"/>
              </a:lnSpc>
            </a:pPr>
            <a:endParaRPr lang="fa-IR" sz="1600" b="1" dirty="0">
              <a:latin typeface="ScalaLancetPro-Bold"/>
            </a:endParaRPr>
          </a:p>
          <a:p>
            <a:pPr algn="just">
              <a:lnSpc>
                <a:spcPct val="150000"/>
              </a:lnSpc>
            </a:pPr>
            <a:endParaRPr lang="fa-IR" sz="1600" b="1" dirty="0">
              <a:latin typeface="ScalaLancetPro-Bold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ScalaLancetPro-Bold"/>
              </a:rPr>
              <a:t>Metabolic risk factors are responsible for more than 300 deaths per 100 000 individuals</a:t>
            </a:r>
            <a:r>
              <a:rPr lang="fa-IR" sz="1600" b="1" dirty="0">
                <a:latin typeface="ScalaLancetPro-Bold"/>
              </a:rPr>
              <a:t> </a:t>
            </a:r>
            <a:r>
              <a:rPr lang="en-US" sz="1600" b="1" dirty="0">
                <a:latin typeface="ScalaLancetPro-Bold"/>
              </a:rPr>
              <a:t>in this region, compared with a global mean of fewer than 250.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988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997D08-E8D9-42D6-B6DB-8453C78CC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619" y="0"/>
            <a:ext cx="712966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C1F4E6-B433-4F3D-8AA0-07BEA9C0C0DE}"/>
              </a:ext>
            </a:extLst>
          </p:cNvPr>
          <p:cNvSpPr/>
          <p:nvPr/>
        </p:nvSpPr>
        <p:spPr>
          <a:xfrm>
            <a:off x="371851" y="826820"/>
            <a:ext cx="4173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Prevalence of obesity, diabetes, and hypertension since 1975 by countries in the Middle East and north Africa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04BF7-7885-49FB-9B56-8274F8CCC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39" y="4665614"/>
            <a:ext cx="4551680" cy="166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3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975EB5-435B-4CE8-AE97-55622969E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32" y="0"/>
            <a:ext cx="979928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5221B1-9D1A-4915-84B3-5182836D0FB7}"/>
              </a:ext>
            </a:extLst>
          </p:cNvPr>
          <p:cNvSpPr/>
          <p:nvPr/>
        </p:nvSpPr>
        <p:spPr>
          <a:xfrm>
            <a:off x="100982" y="353110"/>
            <a:ext cx="21526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Observed/Expected of metabolic risk factors in the Middle East and north Africa by country.</a:t>
            </a:r>
          </a:p>
        </p:txBody>
      </p:sp>
    </p:spTree>
    <p:extLst>
      <p:ext uri="{BB962C8B-B14F-4D97-AF65-F5344CB8AC3E}">
        <p14:creationId xmlns:p14="http://schemas.microsoft.com/office/powerpoint/2010/main" val="104506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792E20-FFF4-44AD-AD1E-B36B98200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164" y="0"/>
            <a:ext cx="781002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27D2A1-3C6D-49B3-901E-F701F725927A}"/>
              </a:ext>
            </a:extLst>
          </p:cNvPr>
          <p:cNvSpPr/>
          <p:nvPr/>
        </p:nvSpPr>
        <p:spPr>
          <a:xfrm>
            <a:off x="345440" y="769035"/>
            <a:ext cx="256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Projection for age-</a:t>
            </a:r>
            <a:r>
              <a:rPr lang="en-US" sz="2000" dirty="0" err="1"/>
              <a:t>standardised</a:t>
            </a:r>
            <a:r>
              <a:rPr lang="en-US" sz="2000" dirty="0"/>
              <a:t> prevalence of high BMI and high FPG</a:t>
            </a:r>
          </a:p>
        </p:txBody>
      </p:sp>
    </p:spTree>
    <p:extLst>
      <p:ext uri="{BB962C8B-B14F-4D97-AF65-F5344CB8AC3E}">
        <p14:creationId xmlns:p14="http://schemas.microsoft.com/office/powerpoint/2010/main" val="248963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63E5D2-EE83-4F4D-8F44-5DF19FFF9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036" y="0"/>
            <a:ext cx="948008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4F1196-5C26-4D44-AB97-FB5D6789A2E9}"/>
              </a:ext>
            </a:extLst>
          </p:cNvPr>
          <p:cNvSpPr/>
          <p:nvPr/>
        </p:nvSpPr>
        <p:spPr>
          <a:xfrm>
            <a:off x="345440" y="772775"/>
            <a:ext cx="1971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Projection of obesity prevalence in 2025 and the probability of meeting the global target by country.</a:t>
            </a:r>
          </a:p>
        </p:txBody>
      </p:sp>
    </p:spTree>
    <p:extLst>
      <p:ext uri="{BB962C8B-B14F-4D97-AF65-F5344CB8AC3E}">
        <p14:creationId xmlns:p14="http://schemas.microsoft.com/office/powerpoint/2010/main" val="368976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F29442-A96A-4DE7-AA7D-4016ABEC3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706" y="0"/>
            <a:ext cx="988229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C4BCBF-CF5A-4CAC-A032-194A93ADDDC9}"/>
              </a:ext>
            </a:extLst>
          </p:cNvPr>
          <p:cNvSpPr/>
          <p:nvPr/>
        </p:nvSpPr>
        <p:spPr>
          <a:xfrm>
            <a:off x="133351" y="824210"/>
            <a:ext cx="20955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Achievement scores from WHO’s 2017 Non-communicable Diseases Progress Monitor report for different areas of national preventive programs.</a:t>
            </a:r>
          </a:p>
        </p:txBody>
      </p:sp>
    </p:spTree>
    <p:extLst>
      <p:ext uri="{BB962C8B-B14F-4D97-AF65-F5344CB8AC3E}">
        <p14:creationId xmlns:p14="http://schemas.microsoft.com/office/powerpoint/2010/main" val="217462251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632</Words>
  <Application>Microsoft Office PowerPoint</Application>
  <PresentationFormat>Widescreen</PresentationFormat>
  <Paragraphs>52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Arial</vt:lpstr>
      <vt:lpstr>Calibri</vt:lpstr>
      <vt:lpstr>Calibri Light</vt:lpstr>
      <vt:lpstr>Century Gothic</vt:lpstr>
      <vt:lpstr>DiverdaSansCom-Light</vt:lpstr>
      <vt:lpstr>JNDIA H+ Adv T T 5235d 5a 9</vt:lpstr>
      <vt:lpstr>MinionPro-Regular</vt:lpstr>
      <vt:lpstr>ScalaLancetPro-Bold</vt:lpstr>
      <vt:lpstr>Tahoma</vt:lpstr>
      <vt:lpstr>Times New Roman</vt:lpstr>
      <vt:lpstr>Verdana</vt:lpstr>
      <vt:lpstr>Wingdings</vt:lpstr>
      <vt:lpstr>Wingdings 2</vt:lpstr>
      <vt:lpstr>Zar</vt:lpstr>
      <vt:lpstr>Office Theme</vt:lpstr>
      <vt:lpstr>Verve</vt:lpstr>
      <vt:lpstr>1_Aspect</vt:lpstr>
      <vt:lpstr>1_Curtain Call</vt:lpstr>
      <vt:lpstr>به نام  يگانه پروردگار</vt:lpstr>
      <vt:lpstr>Obesity  Prevalence and Impact of COVID-19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Obesity and COVID-19:  The Two Sides of the Coin</vt:lpstr>
      <vt:lpstr>Two pandemics of COVID-19 and obesity  are on a collision course.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Khalili, Davood</dc:creator>
  <cp:lastModifiedBy>Khalili, Davood</cp:lastModifiedBy>
  <cp:revision>11</cp:revision>
  <dcterms:created xsi:type="dcterms:W3CDTF">2021-03-04T03:57:35Z</dcterms:created>
  <dcterms:modified xsi:type="dcterms:W3CDTF">2021-03-04T06:12:27Z</dcterms:modified>
</cp:coreProperties>
</file>