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0" r:id="rId3"/>
    <p:sldId id="272" r:id="rId4"/>
    <p:sldId id="281" r:id="rId5"/>
    <p:sldId id="265" r:id="rId6"/>
    <p:sldId id="257" r:id="rId7"/>
    <p:sldId id="275" r:id="rId8"/>
    <p:sldId id="270" r:id="rId9"/>
    <p:sldId id="288" r:id="rId10"/>
    <p:sldId id="267" r:id="rId11"/>
    <p:sldId id="268" r:id="rId12"/>
    <p:sldId id="269" r:id="rId13"/>
    <p:sldId id="282" r:id="rId14"/>
    <p:sldId id="258" r:id="rId15"/>
    <p:sldId id="259" r:id="rId16"/>
    <p:sldId id="260" r:id="rId17"/>
    <p:sldId id="261" r:id="rId18"/>
    <p:sldId id="263" r:id="rId19"/>
    <p:sldId id="283" r:id="rId20"/>
    <p:sldId id="274" r:id="rId21"/>
    <p:sldId id="284" r:id="rId22"/>
    <p:sldId id="287" r:id="rId23"/>
    <p:sldId id="285" r:id="rId24"/>
    <p:sldId id="286" r:id="rId25"/>
    <p:sldId id="289" r:id="rId26"/>
    <p:sldId id="273"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C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E0E1C-3817-42B2-9FE9-E97E9A71D3B7}"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B770A-F684-4FEB-A24B-C084C50FF816}" type="slidenum">
              <a:rPr lang="en-US" smtClean="0"/>
              <a:t>‹#›</a:t>
            </a:fld>
            <a:endParaRPr lang="en-US"/>
          </a:p>
        </p:txBody>
      </p:sp>
    </p:spTree>
    <p:extLst>
      <p:ext uri="{BB962C8B-B14F-4D97-AF65-F5344CB8AC3E}">
        <p14:creationId xmlns:p14="http://schemas.microsoft.com/office/powerpoint/2010/main" val="351704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6387"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6388"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638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8D981D-8295-4D8D-B236-1D2F976ADEFC}" type="slidenum">
              <a:rPr lang="en-US" altLang="en-US" sz="1200"/>
              <a:pPr/>
              <a:t>2</a:t>
            </a:fld>
            <a:endParaRPr lang="en-US" altLang="en-US" sz="1200"/>
          </a:p>
        </p:txBody>
      </p:sp>
      <p:sp>
        <p:nvSpPr>
          <p:cNvPr id="163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3</a:t>
            </a:r>
          </a:p>
        </p:txBody>
      </p:sp>
      <p:sp>
        <p:nvSpPr>
          <p:cNvPr id="163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4" name="Rectangle 6"/>
          <p:cNvSpPr>
            <a:spLocks noGrp="1" noChangeArrowheads="1"/>
          </p:cNvSpPr>
          <p:nvPr>
            <p:ph type="body" idx="1"/>
          </p:nvPr>
        </p:nvSpPr>
        <p:spPr>
          <a:noFill/>
        </p:spPr>
        <p:txBody>
          <a:bodyPr/>
          <a:lstStyle/>
          <a:p>
            <a:r>
              <a:rPr lang="en-US" altLang="en-US" smtClean="0"/>
              <a:t>Dieting is a national obsession in our country.  It has been estimated that 40% of all men and 25% of all women in the U.S. are on a diet at any one time Overall, the weight loss industry has been valued at over 33 billion dollars (1992 estimate). </a:t>
            </a:r>
          </a:p>
          <a:p>
            <a:endParaRPr lang="en-US" altLang="en-US" smtClean="0"/>
          </a:p>
          <a:p>
            <a:r>
              <a:rPr lang="en-US" altLang="en-US" smtClean="0"/>
              <a:t>The dieting craze is largely caused by our societies preoccupation with appearance and in particular leanness. (Issues regarding body image can be discussed at this point if desired). </a:t>
            </a:r>
          </a:p>
          <a:p>
            <a:endParaRPr lang="en-US" altLang="en-US" smtClean="0"/>
          </a:p>
          <a:p>
            <a:endParaRPr lang="en-US" altLang="en-US" smtClean="0"/>
          </a:p>
        </p:txBody>
      </p:sp>
      <p:sp>
        <p:nvSpPr>
          <p:cNvPr id="1639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81061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B770A-F684-4FEB-A24B-C084C50FF816}" type="slidenum">
              <a:rPr lang="en-US" smtClean="0"/>
              <a:t>14</a:t>
            </a:fld>
            <a:endParaRPr lang="en-US"/>
          </a:p>
        </p:txBody>
      </p:sp>
    </p:spTree>
    <p:extLst>
      <p:ext uri="{BB962C8B-B14F-4D97-AF65-F5344CB8AC3E}">
        <p14:creationId xmlns:p14="http://schemas.microsoft.com/office/powerpoint/2010/main" val="154458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8435"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8436"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8437"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B777E3-ED9B-4311-B1CD-D7EFD43E95CD}" type="slidenum">
              <a:rPr lang="en-US" altLang="en-US" sz="1200"/>
              <a:pPr/>
              <a:t>25</a:t>
            </a:fld>
            <a:endParaRPr lang="en-US" altLang="en-US" sz="1200"/>
          </a:p>
        </p:txBody>
      </p:sp>
      <p:sp>
        <p:nvSpPr>
          <p:cNvPr id="184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4</a:t>
            </a:r>
          </a:p>
        </p:txBody>
      </p:sp>
      <p:sp>
        <p:nvSpPr>
          <p:cNvPr id="184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42" name="Rectangle 6"/>
          <p:cNvSpPr>
            <a:spLocks noGrp="1" noChangeArrowheads="1"/>
          </p:cNvSpPr>
          <p:nvPr>
            <p:ph type="body" idx="1"/>
          </p:nvPr>
        </p:nvSpPr>
        <p:spPr>
          <a:noFill/>
        </p:spPr>
        <p:txBody>
          <a:bodyPr/>
          <a:lstStyle/>
          <a:p>
            <a:r>
              <a:rPr lang="en-US" altLang="en-US" smtClean="0"/>
              <a:t>Most "diets" are unsuccessful.</a:t>
            </a:r>
          </a:p>
          <a:p>
            <a:endParaRPr lang="en-US" altLang="en-US" smtClean="0"/>
          </a:p>
          <a:p>
            <a:r>
              <a:rPr lang="en-US" altLang="en-US" smtClean="0"/>
              <a:t>It has been estimated that over 50% of people gain weight back within 2 years (reference) Only 5-10% manage to keep most of the weight off. (see Kramer et al.(1989) Int. J. Obesity 13:123-126 </a:t>
            </a:r>
          </a:p>
          <a:p>
            <a:r>
              <a:rPr lang="en-US" altLang="en-US" smtClean="0"/>
              <a:t>Wadden, J. et al. (1988) J. Consult. Clin. Psych. 56:925-928)</a:t>
            </a:r>
          </a:p>
          <a:p>
            <a:endParaRPr lang="en-US" altLang="en-US" smtClean="0"/>
          </a:p>
          <a:p>
            <a:r>
              <a:rPr lang="en-US" altLang="en-US" smtClean="0"/>
              <a:t>Why do diets fail?</a:t>
            </a:r>
          </a:p>
          <a:p>
            <a:r>
              <a:rPr lang="en-US" altLang="en-US" smtClean="0"/>
              <a:t>	- Short term (quick fix!)</a:t>
            </a:r>
          </a:p>
          <a:p>
            <a:r>
              <a:rPr lang="en-US" altLang="en-US" smtClean="0"/>
              <a:t>	- Not a change in lifestyle</a:t>
            </a:r>
          </a:p>
          <a:p>
            <a:endParaRPr lang="en-US" altLang="en-US" smtClean="0"/>
          </a:p>
          <a:p>
            <a:endParaRPr lang="en-US" altLang="en-US" smtClean="0"/>
          </a:p>
        </p:txBody>
      </p:sp>
      <p:sp>
        <p:nvSpPr>
          <p:cNvPr id="18443"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85190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34819"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34820"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34821"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825DCF-82F2-4AE9-98AD-E2292900FCDC}" type="slidenum">
              <a:rPr lang="en-US" altLang="en-US" sz="1200"/>
              <a:pPr/>
              <a:t>26</a:t>
            </a:fld>
            <a:endParaRPr lang="en-US" altLang="en-US" sz="1200"/>
          </a:p>
        </p:txBody>
      </p:sp>
      <p:sp>
        <p:nvSpPr>
          <p:cNvPr id="3482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11</a:t>
            </a:r>
          </a:p>
        </p:txBody>
      </p:sp>
      <p:sp>
        <p:nvSpPr>
          <p:cNvPr id="348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4826" name="Rectangle 6"/>
          <p:cNvSpPr>
            <a:spLocks noGrp="1" noChangeArrowheads="1"/>
          </p:cNvSpPr>
          <p:nvPr>
            <p:ph type="body" idx="1"/>
          </p:nvPr>
        </p:nvSpPr>
        <p:spPr>
          <a:noFill/>
        </p:spPr>
        <p:txBody>
          <a:bodyPr/>
          <a:lstStyle/>
          <a:p>
            <a:r>
              <a:rPr lang="en-US" altLang="en-US" smtClean="0"/>
              <a:t>A  lifestyle approach may take longer than the fad diets claim but the weight loss will be real and it will be allow you to take in enough calories for good health.  It will also be easier to live with than an extreme fad diet.</a:t>
            </a:r>
          </a:p>
          <a:p>
            <a:r>
              <a:rPr lang="en-US" altLang="en-US" smtClean="0"/>
              <a:t>	Nutritious diet</a:t>
            </a:r>
          </a:p>
          <a:p>
            <a:r>
              <a:rPr lang="en-US" altLang="en-US" smtClean="0"/>
              <a:t>	Regular Exercise</a:t>
            </a:r>
          </a:p>
          <a:p>
            <a:endParaRPr lang="en-US" altLang="en-US" smtClean="0"/>
          </a:p>
        </p:txBody>
      </p:sp>
      <p:sp>
        <p:nvSpPr>
          <p:cNvPr id="34827"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61210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8435"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8436"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8437"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B777E3-ED9B-4311-B1CD-D7EFD43E95CD}" type="slidenum">
              <a:rPr lang="en-US" altLang="en-US" sz="1200"/>
              <a:pPr/>
              <a:t>27</a:t>
            </a:fld>
            <a:endParaRPr lang="en-US" altLang="en-US" sz="1200"/>
          </a:p>
        </p:txBody>
      </p:sp>
      <p:sp>
        <p:nvSpPr>
          <p:cNvPr id="184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4</a:t>
            </a:r>
          </a:p>
        </p:txBody>
      </p:sp>
      <p:sp>
        <p:nvSpPr>
          <p:cNvPr id="184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42" name="Rectangle 6"/>
          <p:cNvSpPr>
            <a:spLocks noGrp="1" noChangeArrowheads="1"/>
          </p:cNvSpPr>
          <p:nvPr>
            <p:ph type="body" idx="1"/>
          </p:nvPr>
        </p:nvSpPr>
        <p:spPr>
          <a:noFill/>
        </p:spPr>
        <p:txBody>
          <a:bodyPr/>
          <a:lstStyle/>
          <a:p>
            <a:r>
              <a:rPr lang="en-US" altLang="en-US" smtClean="0"/>
              <a:t>Most "diets" are unsuccessful.</a:t>
            </a:r>
          </a:p>
          <a:p>
            <a:endParaRPr lang="en-US" altLang="en-US" smtClean="0"/>
          </a:p>
          <a:p>
            <a:r>
              <a:rPr lang="en-US" altLang="en-US" smtClean="0"/>
              <a:t>It has been estimated that over 50% of people gain weight back within 2 years (reference) Only 5-10% manage to keep most of the weight off. (see Kramer et al.(1989) Int. J. Obesity 13:123-126 </a:t>
            </a:r>
          </a:p>
          <a:p>
            <a:r>
              <a:rPr lang="en-US" altLang="en-US" smtClean="0"/>
              <a:t>Wadden, J. et al. (1988) J. Consult. Clin. Psych. 56:925-928)</a:t>
            </a:r>
          </a:p>
          <a:p>
            <a:endParaRPr lang="en-US" altLang="en-US" smtClean="0"/>
          </a:p>
          <a:p>
            <a:r>
              <a:rPr lang="en-US" altLang="en-US" smtClean="0"/>
              <a:t>Why do diets fail?</a:t>
            </a:r>
          </a:p>
          <a:p>
            <a:r>
              <a:rPr lang="en-US" altLang="en-US" smtClean="0"/>
              <a:t>	- Short term (quick fix!)</a:t>
            </a:r>
          </a:p>
          <a:p>
            <a:r>
              <a:rPr lang="en-US" altLang="en-US" smtClean="0"/>
              <a:t>	- Not a change in lifestyle</a:t>
            </a:r>
          </a:p>
          <a:p>
            <a:endParaRPr lang="en-US" altLang="en-US" smtClean="0"/>
          </a:p>
          <a:p>
            <a:endParaRPr lang="en-US" altLang="en-US" smtClean="0"/>
          </a:p>
        </p:txBody>
      </p:sp>
      <p:sp>
        <p:nvSpPr>
          <p:cNvPr id="18443"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57133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30723"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30724"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3072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C4ABD82-A897-4AE1-80A0-B9CF51D3AC90}" type="slidenum">
              <a:rPr lang="en-US" altLang="en-US" sz="1200"/>
              <a:pPr/>
              <a:t>3</a:t>
            </a:fld>
            <a:endParaRPr lang="en-US" altLang="en-US" sz="1200"/>
          </a:p>
        </p:txBody>
      </p:sp>
      <p:sp>
        <p:nvSpPr>
          <p:cNvPr id="3072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2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8</a:t>
            </a:r>
          </a:p>
        </p:txBody>
      </p:sp>
      <p:sp>
        <p:nvSpPr>
          <p:cNvPr id="3072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2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730" name="Rectangle 6"/>
          <p:cNvSpPr>
            <a:spLocks noGrp="1" noChangeArrowheads="1"/>
          </p:cNvSpPr>
          <p:nvPr>
            <p:ph type="body" idx="1"/>
          </p:nvPr>
        </p:nvSpPr>
        <p:spPr>
          <a:noFill/>
        </p:spPr>
        <p:txBody>
          <a:bodyPr/>
          <a:lstStyle/>
          <a:p>
            <a:r>
              <a:rPr lang="en-US" altLang="en-US" smtClean="0"/>
              <a:t>Weight Control is simply a balance between energy intake and energy expenditure.  If you take in more calories than you expend you will gain weight.  If you take in less calories than you expend you will lose weight.  To maintain weight intake must be balanced by expenditure.</a:t>
            </a:r>
          </a:p>
          <a:p>
            <a:endParaRPr lang="en-US" altLang="en-US" smtClean="0"/>
          </a:p>
          <a:p>
            <a:endParaRPr lang="en-US" altLang="en-US" smtClean="0"/>
          </a:p>
        </p:txBody>
      </p:sp>
      <p:sp>
        <p:nvSpPr>
          <p:cNvPr id="30731"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90645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6387"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6388"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638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8D981D-8295-4D8D-B236-1D2F976ADEFC}" type="slidenum">
              <a:rPr lang="en-US" altLang="en-US" sz="1200"/>
              <a:pPr/>
              <a:t>4</a:t>
            </a:fld>
            <a:endParaRPr lang="en-US" altLang="en-US" sz="1200"/>
          </a:p>
        </p:txBody>
      </p:sp>
      <p:sp>
        <p:nvSpPr>
          <p:cNvPr id="163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3</a:t>
            </a:r>
          </a:p>
        </p:txBody>
      </p:sp>
      <p:sp>
        <p:nvSpPr>
          <p:cNvPr id="163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4" name="Rectangle 6"/>
          <p:cNvSpPr>
            <a:spLocks noGrp="1" noChangeArrowheads="1"/>
          </p:cNvSpPr>
          <p:nvPr>
            <p:ph type="body" idx="1"/>
          </p:nvPr>
        </p:nvSpPr>
        <p:spPr>
          <a:noFill/>
        </p:spPr>
        <p:txBody>
          <a:bodyPr/>
          <a:lstStyle/>
          <a:p>
            <a:r>
              <a:rPr lang="en-US" altLang="en-US" smtClean="0"/>
              <a:t>Dieting is a national obsession in our country.  It has been estimated that 40% of all men and 25% of all women in the U.S. are on a diet at any one time Overall, the weight loss industry has been valued at over 33 billion dollars (1992 estimate). </a:t>
            </a:r>
          </a:p>
          <a:p>
            <a:endParaRPr lang="en-US" altLang="en-US" smtClean="0"/>
          </a:p>
          <a:p>
            <a:r>
              <a:rPr lang="en-US" altLang="en-US" smtClean="0"/>
              <a:t>The dieting craze is largely caused by our societies preoccupation with appearance and in particular leanness. (Issues regarding body image can be discussed at this point if desired). </a:t>
            </a:r>
          </a:p>
          <a:p>
            <a:endParaRPr lang="en-US" altLang="en-US" smtClean="0"/>
          </a:p>
          <a:p>
            <a:endParaRPr lang="en-US" altLang="en-US" smtClean="0"/>
          </a:p>
        </p:txBody>
      </p:sp>
      <p:sp>
        <p:nvSpPr>
          <p:cNvPr id="1639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93569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6387"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6388"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638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8D981D-8295-4D8D-B236-1D2F976ADEFC}" type="slidenum">
              <a:rPr lang="en-US" altLang="en-US" sz="1200"/>
              <a:pPr/>
              <a:t>5</a:t>
            </a:fld>
            <a:endParaRPr lang="en-US" altLang="en-US" sz="1200"/>
          </a:p>
        </p:txBody>
      </p:sp>
      <p:sp>
        <p:nvSpPr>
          <p:cNvPr id="163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3</a:t>
            </a:r>
          </a:p>
        </p:txBody>
      </p:sp>
      <p:sp>
        <p:nvSpPr>
          <p:cNvPr id="163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4" name="Rectangle 6"/>
          <p:cNvSpPr>
            <a:spLocks noGrp="1" noChangeArrowheads="1"/>
          </p:cNvSpPr>
          <p:nvPr>
            <p:ph type="body" idx="1"/>
          </p:nvPr>
        </p:nvSpPr>
        <p:spPr>
          <a:noFill/>
        </p:spPr>
        <p:txBody>
          <a:bodyPr/>
          <a:lstStyle/>
          <a:p>
            <a:r>
              <a:rPr lang="en-US" altLang="en-US" smtClean="0"/>
              <a:t>Dieting is a national obsession in our country.  It has been estimated that 40% of all men and 25% of all women in the U.S. are on a diet at any one time Overall, the weight loss industry has been valued at over 33 billion dollars (1992 estimate). </a:t>
            </a:r>
          </a:p>
          <a:p>
            <a:endParaRPr lang="en-US" altLang="en-US" smtClean="0"/>
          </a:p>
          <a:p>
            <a:r>
              <a:rPr lang="en-US" altLang="en-US" smtClean="0"/>
              <a:t>The dieting craze is largely caused by our societies preoccupation with appearance and in particular leanness. (Issues regarding body image can be discussed at this point if desired). </a:t>
            </a:r>
          </a:p>
          <a:p>
            <a:endParaRPr lang="en-US" altLang="en-US" smtClean="0"/>
          </a:p>
          <a:p>
            <a:endParaRPr lang="en-US" altLang="en-US" smtClean="0"/>
          </a:p>
        </p:txBody>
      </p:sp>
      <p:sp>
        <p:nvSpPr>
          <p:cNvPr id="1639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37645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26627"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26628"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2662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47F56C-5332-4F37-A4B3-0C374D1157CB}" type="slidenum">
              <a:rPr lang="en-US" altLang="en-US" sz="1200"/>
              <a:pPr/>
              <a:t>8</a:t>
            </a:fld>
            <a:endParaRPr lang="en-US" altLang="en-US" sz="1200"/>
          </a:p>
        </p:txBody>
      </p:sp>
      <p:sp>
        <p:nvSpPr>
          <p:cNvPr id="26630" name="Rectangle 2"/>
          <p:cNvSpPr>
            <a:spLocks noGrp="1" noRot="1" noChangeAspect="1" noChangeArrowheads="1" noTextEdit="1"/>
          </p:cNvSpPr>
          <p:nvPr>
            <p:ph type="sldImg"/>
          </p:nvPr>
        </p:nvSpPr>
        <p:spPr>
          <a:xfrm>
            <a:off x="393700" y="692150"/>
            <a:ext cx="6070600" cy="3416300"/>
          </a:xfrm>
          <a:ln/>
        </p:spPr>
      </p:sp>
      <p:sp>
        <p:nvSpPr>
          <p:cNvPr id="26631" name="Rectangle 3"/>
          <p:cNvSpPr>
            <a:spLocks noGrp="1" noChangeArrowheads="1"/>
          </p:cNvSpPr>
          <p:nvPr>
            <p:ph type="body" idx="1"/>
          </p:nvPr>
        </p:nvSpPr>
        <p:spPr>
          <a:noFill/>
        </p:spPr>
        <p:txBody>
          <a:bodyPr/>
          <a:lstStyle/>
          <a:p>
            <a:r>
              <a:rPr lang="en-US" altLang="en-US" smtClean="0"/>
              <a:t>Appetite suppresants containing ephedra are dangerous. Refer students to On the Web for more information.</a:t>
            </a:r>
          </a:p>
        </p:txBody>
      </p:sp>
    </p:spTree>
    <p:extLst>
      <p:ext uri="{BB962C8B-B14F-4D97-AF65-F5344CB8AC3E}">
        <p14:creationId xmlns:p14="http://schemas.microsoft.com/office/powerpoint/2010/main" val="303367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20483"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20484"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2048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C00790-76C6-4844-BD65-86173B14B475}" type="slidenum">
              <a:rPr lang="en-US" altLang="en-US" sz="1200"/>
              <a:pPr/>
              <a:t>10</a:t>
            </a:fld>
            <a:endParaRPr lang="en-US" altLang="en-US" sz="1200"/>
          </a:p>
        </p:txBody>
      </p:sp>
      <p:sp>
        <p:nvSpPr>
          <p:cNvPr id="204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5</a:t>
            </a:r>
          </a:p>
        </p:txBody>
      </p:sp>
      <p:sp>
        <p:nvSpPr>
          <p:cNvPr id="204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90" name="Rectangle 6"/>
          <p:cNvSpPr>
            <a:spLocks noGrp="1" noChangeArrowheads="1"/>
          </p:cNvSpPr>
          <p:nvPr>
            <p:ph type="body" idx="1"/>
          </p:nvPr>
        </p:nvSpPr>
        <p:spPr>
          <a:noFill/>
        </p:spPr>
        <p:txBody>
          <a:bodyPr/>
          <a:lstStyle/>
          <a:p>
            <a:r>
              <a:rPr lang="en-US" altLang="en-US" smtClean="0"/>
              <a:t>This figure shows the typical cycle of dieting</a:t>
            </a:r>
          </a:p>
          <a:p>
            <a:endParaRPr lang="en-US" altLang="en-US" smtClean="0"/>
          </a:p>
          <a:p>
            <a:r>
              <a:rPr lang="en-US" altLang="en-US" smtClean="0"/>
              <a:t>People begin a diet and have good initial motivation.  They may see some initial positive results but eventually they will have trouble with compliance (party, eating out, stress).  They may give up and blow diet and gain the weight back.  Eventually, people regain inspiration and decide to try again.  </a:t>
            </a:r>
          </a:p>
          <a:p>
            <a:endParaRPr lang="en-US" altLang="en-US" smtClean="0"/>
          </a:p>
          <a:p>
            <a:r>
              <a:rPr lang="en-US" altLang="en-US" smtClean="0"/>
              <a:t>Because of the initial positive results, most people blame themselves and believe that dieting works.  They keep trying new diets to try to find one that they can live with. Because most “diets” are inherently short term they will all fail when people come off of the diet. Only long term lifestyle changes will be effective in keeping the weight off. </a:t>
            </a:r>
          </a:p>
          <a:p>
            <a:endParaRPr lang="en-US" altLang="en-US" smtClean="0"/>
          </a:p>
          <a:p>
            <a:endParaRPr lang="en-US" altLang="en-US" smtClean="0"/>
          </a:p>
        </p:txBody>
      </p:sp>
      <p:sp>
        <p:nvSpPr>
          <p:cNvPr id="20491"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35777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22531"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22532"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22533"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C9F576-4A11-4E69-A5B8-803AA4DE156A}" type="slidenum">
              <a:rPr lang="en-US" altLang="en-US" sz="1200"/>
              <a:pPr/>
              <a:t>11</a:t>
            </a:fld>
            <a:endParaRPr lang="en-US" altLang="en-US" sz="1200"/>
          </a:p>
        </p:txBody>
      </p:sp>
      <p:sp>
        <p:nvSpPr>
          <p:cNvPr id="225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7</a:t>
            </a:r>
          </a:p>
        </p:txBody>
      </p:sp>
      <p:sp>
        <p:nvSpPr>
          <p:cNvPr id="225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8" name="Rectangle 6"/>
          <p:cNvSpPr>
            <a:spLocks noGrp="1" noChangeArrowheads="1"/>
          </p:cNvSpPr>
          <p:nvPr>
            <p:ph type="body" idx="1"/>
          </p:nvPr>
        </p:nvSpPr>
        <p:spPr>
          <a:noFill/>
        </p:spPr>
        <p:txBody>
          <a:bodyPr/>
          <a:lstStyle/>
          <a:p>
            <a:r>
              <a:rPr lang="en-US" altLang="en-US" smtClean="0"/>
              <a:t>The concept of weight cycling or Yo-Yo dieting has recently received a lot of attention in the literature. Some evidence suggests that with repeated cycles of dieting there is increased resistance to weight loss and increased efficiency of weight gain (Essentially the body adapts to fewer calories and becomes more efficient). </a:t>
            </a:r>
          </a:p>
          <a:p>
            <a:endParaRPr lang="en-US" altLang="en-US" smtClean="0"/>
          </a:p>
          <a:p>
            <a:r>
              <a:rPr lang="en-US" altLang="en-US" smtClean="0"/>
              <a:t>Some studies have suggested that repeated cycles of weight loss can increase a person's risk for CHD (usually attributed to tendency to store fat in the abdominal region.  A  recent review in JAMA (1994) suggests that this risk is unfounded and that individuals should persist in their efforts at weight loss.  Essentially, they argued that the health risks of obesity far outweigh the potential health risks associated with  weight cycling.</a:t>
            </a:r>
          </a:p>
          <a:p>
            <a:endParaRPr lang="en-US" altLang="en-US" smtClean="0"/>
          </a:p>
          <a:p>
            <a:endParaRPr lang="en-US" altLang="en-US" smtClean="0"/>
          </a:p>
        </p:txBody>
      </p:sp>
      <p:sp>
        <p:nvSpPr>
          <p:cNvPr id="22539"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00724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24579"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24580"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24581"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F50F04-193A-48F4-97D0-B3D80CA794EF}" type="slidenum">
              <a:rPr lang="en-US" altLang="en-US" sz="1200"/>
              <a:pPr/>
              <a:t>12</a:t>
            </a:fld>
            <a:endParaRPr lang="en-US" altLang="en-US" sz="1200"/>
          </a:p>
        </p:txBody>
      </p:sp>
      <p:sp>
        <p:nvSpPr>
          <p:cNvPr id="245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10</a:t>
            </a:r>
          </a:p>
        </p:txBody>
      </p:sp>
      <p:sp>
        <p:nvSpPr>
          <p:cNvPr id="245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6" name="Rectangle 6"/>
          <p:cNvSpPr>
            <a:spLocks noGrp="1" noChangeArrowheads="1"/>
          </p:cNvSpPr>
          <p:nvPr>
            <p:ph type="body" idx="1"/>
          </p:nvPr>
        </p:nvSpPr>
        <p:spPr>
          <a:noFill/>
        </p:spPr>
        <p:txBody>
          <a:bodyPr/>
          <a:lstStyle/>
          <a:p>
            <a:endParaRPr lang="en-US" altLang="en-US" smtClean="0"/>
          </a:p>
          <a:p>
            <a:r>
              <a:rPr lang="en-US" altLang="en-US" smtClean="0"/>
              <a:t>The main problem with fad diets is that they are inherently temporary.  If the change is not a part of a healthy  lifestyle adherence will be poor. </a:t>
            </a:r>
          </a:p>
          <a:p>
            <a:endParaRPr lang="en-US" altLang="en-US" smtClean="0"/>
          </a:p>
          <a:p>
            <a:r>
              <a:rPr lang="en-US" altLang="en-US" smtClean="0"/>
              <a:t>The weight loss that is seen is often water loss and is gained back very  quickly</a:t>
            </a:r>
          </a:p>
          <a:p>
            <a:endParaRPr lang="en-US" altLang="en-US" smtClean="0"/>
          </a:p>
          <a:p>
            <a:r>
              <a:rPr lang="en-US" altLang="en-US" smtClean="0"/>
              <a:t>The diet treatments (appetite suppressants) can often be addictive and or dangerous. </a:t>
            </a:r>
          </a:p>
          <a:p>
            <a:endParaRPr lang="en-US" altLang="en-US" smtClean="0"/>
          </a:p>
          <a:p>
            <a:r>
              <a:rPr lang="en-US" altLang="en-US" smtClean="0"/>
              <a:t>Diet may lack essential vitamins and minerals and create health problems.</a:t>
            </a:r>
          </a:p>
          <a:p>
            <a:endParaRPr lang="en-US" altLang="en-US" smtClean="0"/>
          </a:p>
          <a:p>
            <a:r>
              <a:rPr lang="en-US" altLang="en-US" smtClean="0"/>
              <a:t>Extreme caloric restriction may also cause the bodies metabolism to slow down and resist further weight loss.</a:t>
            </a:r>
          </a:p>
          <a:p>
            <a:endParaRPr lang="en-US" altLang="en-US" smtClean="0"/>
          </a:p>
          <a:p>
            <a:endParaRPr lang="en-US" altLang="en-US" smtClean="0"/>
          </a:p>
        </p:txBody>
      </p:sp>
      <p:sp>
        <p:nvSpPr>
          <p:cNvPr id="24587"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339300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Concepts of Physical Fitness 12e</a:t>
            </a:r>
          </a:p>
        </p:txBody>
      </p:sp>
      <p:sp>
        <p:nvSpPr>
          <p:cNvPr id="16387" name="Rectangle 5"/>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McGraw Hill - www.mhhe.com/phys_fit</a:t>
            </a:r>
          </a:p>
        </p:txBody>
      </p:sp>
      <p:sp>
        <p:nvSpPr>
          <p:cNvPr id="16388" name="Rectangle 6"/>
          <p:cNvSpPr>
            <a:spLocks noGrp="1" noChangeArrowheads="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Concept 17</a:t>
            </a:r>
          </a:p>
        </p:txBody>
      </p:sp>
      <p:sp>
        <p:nvSpPr>
          <p:cNvPr id="1638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98D981D-8295-4D8D-B236-1D2F976ADEFC}" type="slidenum">
              <a:rPr lang="en-US" altLang="en-US" sz="1200"/>
              <a:pPr/>
              <a:t>13</a:t>
            </a:fld>
            <a:endParaRPr lang="en-US" altLang="en-US" sz="1200"/>
          </a:p>
        </p:txBody>
      </p:sp>
      <p:sp>
        <p:nvSpPr>
          <p:cNvPr id="1639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3</a:t>
            </a:r>
          </a:p>
        </p:txBody>
      </p:sp>
      <p:sp>
        <p:nvSpPr>
          <p:cNvPr id="163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6394" name="Rectangle 6"/>
          <p:cNvSpPr>
            <a:spLocks noGrp="1" noChangeArrowheads="1"/>
          </p:cNvSpPr>
          <p:nvPr>
            <p:ph type="body" idx="1"/>
          </p:nvPr>
        </p:nvSpPr>
        <p:spPr>
          <a:noFill/>
        </p:spPr>
        <p:txBody>
          <a:bodyPr/>
          <a:lstStyle/>
          <a:p>
            <a:r>
              <a:rPr lang="en-US" altLang="en-US" smtClean="0"/>
              <a:t>Dieting is a national obsession in our country.  It has been estimated that 40% of all men and 25% of all women in the U.S. are on a diet at any one time Overall, the weight loss industry has been valued at over 33 billion dollars (1992 estimate). </a:t>
            </a:r>
          </a:p>
          <a:p>
            <a:endParaRPr lang="en-US" altLang="en-US" smtClean="0"/>
          </a:p>
          <a:p>
            <a:r>
              <a:rPr lang="en-US" altLang="en-US" smtClean="0"/>
              <a:t>The dieting craze is largely caused by our societies preoccupation with appearance and in particular leanness. (Issues regarding body image can be discussed at this point if desired). </a:t>
            </a:r>
          </a:p>
          <a:p>
            <a:endParaRPr lang="en-US" altLang="en-US" smtClean="0"/>
          </a:p>
          <a:p>
            <a:endParaRPr lang="en-US" altLang="en-US" smtClean="0"/>
          </a:p>
        </p:txBody>
      </p:sp>
      <p:sp>
        <p:nvSpPr>
          <p:cNvPr id="16395" name="Rectangle 7"/>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2903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79942D-AAE2-4ED8-BC2D-29630FBB143A}"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52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F0EA97A-33D4-45D6-8E38-FC962C595FC0}" type="datetime1">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0652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1D9D9-EEFC-486A-AF86-15F986CA879B}"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87449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98BFC-78C4-4174-B7BF-6F5924BBB934}"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0628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CDF00-41CA-40EB-8966-85485F405E58}"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842243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F3D5D-3D4E-4C70-A33B-5EAD9050DD5E}"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8220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F2B067-D264-40D8-9ED5-0B8B9B06CEA3}"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658822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8CA0C5-8C55-49CC-BE5E-940122C2F91D}"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81764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E025AD-00E1-4D33-BC11-3AE655546E72}"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120528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DE0A7E-B50C-462B-9938-6619AF613EC9}"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99552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649A5-23B2-4BB9-897F-D3151D233F08}"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37036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DD57E-97EB-480E-92AC-E2E634931F86}"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237183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1F0539-B390-4BF4-A1FC-F48AF37CDB63}" type="datetime1">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171916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031E81-32DD-462B-93CC-2379035C0A6C}" type="datetime1">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369746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1E0B0-3BB5-4F62-A46B-173FD8386E43}" type="datetime1">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347465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4F27FE-BDA9-4132-ADEA-B23535F864F1}"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313936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BF7B6-F5E0-47D5-8EAA-C38F760E277F}"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12627-EF5E-4BCA-89E4-7F43492F06CB}" type="slidenum">
              <a:rPr lang="en-US" smtClean="0"/>
              <a:t>‹#›</a:t>
            </a:fld>
            <a:endParaRPr lang="en-US"/>
          </a:p>
        </p:txBody>
      </p:sp>
    </p:spTree>
    <p:extLst>
      <p:ext uri="{BB962C8B-B14F-4D97-AF65-F5344CB8AC3E}">
        <p14:creationId xmlns:p14="http://schemas.microsoft.com/office/powerpoint/2010/main" val="373232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35CE099-AA98-442E-B4B7-BD25B6D9FA64}" type="datetime1">
              <a:rPr lang="en-US" smtClean="0"/>
              <a:t>3/4/2021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2C12627-EF5E-4BCA-89E4-7F43492F06CB}" type="slidenum">
              <a:rPr lang="en-US" smtClean="0"/>
              <a:t>‹#›</a:t>
            </a:fld>
            <a:endParaRPr lang="en-US"/>
          </a:p>
        </p:txBody>
      </p:sp>
    </p:spTree>
    <p:extLst>
      <p:ext uri="{BB962C8B-B14F-4D97-AF65-F5344CB8AC3E}">
        <p14:creationId xmlns:p14="http://schemas.microsoft.com/office/powerpoint/2010/main" val="22216126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hyperlink" Target="http://www.healthyweightnetwork.com/fraud.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1922" y="697373"/>
            <a:ext cx="9223717" cy="2971801"/>
          </a:xfrm>
        </p:spPr>
        <p:txBody>
          <a:bodyPr anchor="t">
            <a:normAutofit/>
          </a:bodyPr>
          <a:lstStyle/>
          <a:p>
            <a:pPr algn="ctr"/>
            <a:r>
              <a:rPr lang="en-US" sz="4400" b="1" cap="none" dirty="0" smtClean="0">
                <a:solidFill>
                  <a:srgbClr val="FFFF00"/>
                </a:solidFill>
                <a:latin typeface="Times New Roman" panose="02020603050405020304" pitchFamily="18" charset="0"/>
                <a:cs typeface="Times New Roman" panose="02020603050405020304" pitchFamily="18" charset="0"/>
              </a:rPr>
              <a:t>Explaining The Failure Of Obesity Treatment</a:t>
            </a:r>
            <a:endParaRPr lang="en-US" sz="4400" b="1" cap="none"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18433" y="2793961"/>
            <a:ext cx="7812909" cy="1030147"/>
          </a:xfrm>
        </p:spPr>
        <p:txBody>
          <a:bodyPr>
            <a:normAutofit/>
          </a:bodyPr>
          <a:lstStyle/>
          <a:p>
            <a:pPr algn="ctr"/>
            <a:r>
              <a:rPr lang="en-US" sz="2000" b="1" dirty="0" smtClean="0">
                <a:solidFill>
                  <a:schemeClr val="tx1"/>
                </a:solidFill>
                <a:latin typeface="Times New Roman" panose="02020603050405020304" pitchFamily="18" charset="0"/>
                <a:cs typeface="Times New Roman" panose="02020603050405020304" pitchFamily="18" charset="0"/>
              </a:rPr>
              <a:t>Maryam Barzin (MD, PhD)</a:t>
            </a:r>
          </a:p>
          <a:p>
            <a:pPr algn="ctr"/>
            <a:r>
              <a:rPr lang="en-US" sz="2000" b="1" dirty="0" smtClean="0">
                <a:solidFill>
                  <a:schemeClr val="tx1"/>
                </a:solidFill>
                <a:latin typeface="Times New Roman" panose="02020603050405020304" pitchFamily="18" charset="0"/>
                <a:cs typeface="Times New Roman" panose="02020603050405020304" pitchFamily="18" charset="0"/>
              </a:rPr>
              <a:t>Research Institute for Endocrine Sciences, Shahid Beheshti university</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1</a:t>
            </a:fld>
            <a:endParaRPr lang="en-US" dirty="0"/>
          </a:p>
        </p:txBody>
      </p:sp>
      <p:pic>
        <p:nvPicPr>
          <p:cNvPr id="5" name="Picture 4" descr="logo ASL1"/>
          <p:cNvPicPr/>
          <p:nvPr/>
        </p:nvPicPr>
        <p:blipFill>
          <a:blip r:embed="rId2" cstate="print">
            <a:lum bright="34000" contrast="-46000"/>
          </a:blip>
          <a:srcRect/>
          <a:stretch>
            <a:fillRect/>
          </a:stretch>
        </p:blipFill>
        <p:spPr bwMode="auto">
          <a:xfrm>
            <a:off x="10792664" y="2"/>
            <a:ext cx="674944" cy="764703"/>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2"/>
            <a:ext cx="724392" cy="764703"/>
          </a:xfrm>
          <a:prstGeom prst="rect">
            <a:avLst/>
          </a:prstGeom>
          <a:noFill/>
          <a:ln>
            <a:noFill/>
          </a:ln>
        </p:spPr>
      </p:pic>
      <p:pic>
        <p:nvPicPr>
          <p:cNvPr id="7" name="Picture 6" descr="logo ASL1"/>
          <p:cNvPicPr/>
          <p:nvPr/>
        </p:nvPicPr>
        <p:blipFill>
          <a:blip r:embed="rId2" cstate="print">
            <a:lum bright="34000" contrast="-46000"/>
          </a:blip>
          <a:srcRect/>
          <a:stretch>
            <a:fillRect/>
          </a:stretch>
        </p:blipFill>
        <p:spPr bwMode="auto">
          <a:xfrm>
            <a:off x="10792664" y="0"/>
            <a:ext cx="674944" cy="764703"/>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88322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946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2292" name="Rectangle 4"/>
          <p:cNvSpPr>
            <a:spLocks noGrp="1" noChangeArrowheads="1"/>
          </p:cNvSpPr>
          <p:nvPr>
            <p:ph type="title"/>
          </p:nvPr>
        </p:nvSpPr>
        <p:spPr>
          <a:xfrm>
            <a:off x="381000" y="79905"/>
            <a:ext cx="8534400" cy="1507067"/>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Cycle Of Dieting</a:t>
            </a:r>
          </a:p>
        </p:txBody>
      </p:sp>
      <p:grpSp>
        <p:nvGrpSpPr>
          <p:cNvPr id="19463" name="Group 25"/>
          <p:cNvGrpSpPr>
            <a:grpSpLocks/>
          </p:cNvGrpSpPr>
          <p:nvPr/>
        </p:nvGrpSpPr>
        <p:grpSpPr bwMode="auto">
          <a:xfrm>
            <a:off x="2365089" y="1586972"/>
            <a:ext cx="6867525" cy="4440238"/>
            <a:chOff x="509" y="1124"/>
            <a:chExt cx="4326" cy="2797"/>
          </a:xfrm>
        </p:grpSpPr>
        <p:sp>
          <p:nvSpPr>
            <p:cNvPr id="19464" name="Oval 5"/>
            <p:cNvSpPr>
              <a:spLocks noChangeArrowheads="1"/>
            </p:cNvSpPr>
            <p:nvPr/>
          </p:nvSpPr>
          <p:spPr bwMode="auto">
            <a:xfrm>
              <a:off x="1618" y="1387"/>
              <a:ext cx="2219" cy="2117"/>
            </a:xfrm>
            <a:prstGeom prst="ellipse">
              <a:avLst/>
            </a:prstGeom>
            <a:noFill/>
            <a:ln w="50800">
              <a:solidFill>
                <a:srgbClr val="FAFD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9465" name="Line 6"/>
            <p:cNvSpPr>
              <a:spLocks noChangeShapeType="1"/>
            </p:cNvSpPr>
            <p:nvPr/>
          </p:nvSpPr>
          <p:spPr bwMode="auto">
            <a:xfrm flipH="1">
              <a:off x="3768" y="1948"/>
              <a:ext cx="77" cy="216"/>
            </a:xfrm>
            <a:prstGeom prst="line">
              <a:avLst/>
            </a:prstGeom>
            <a:noFill/>
            <a:ln w="508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Line 7"/>
            <p:cNvSpPr>
              <a:spLocks noChangeShapeType="1"/>
            </p:cNvSpPr>
            <p:nvPr/>
          </p:nvSpPr>
          <p:spPr bwMode="auto">
            <a:xfrm>
              <a:off x="3587" y="2066"/>
              <a:ext cx="190" cy="82"/>
            </a:xfrm>
            <a:prstGeom prst="line">
              <a:avLst/>
            </a:prstGeom>
            <a:noFill/>
            <a:ln w="762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Line 8"/>
            <p:cNvSpPr>
              <a:spLocks noChangeShapeType="1"/>
            </p:cNvSpPr>
            <p:nvPr/>
          </p:nvSpPr>
          <p:spPr bwMode="auto">
            <a:xfrm flipH="1">
              <a:off x="2642" y="3426"/>
              <a:ext cx="238" cy="75"/>
            </a:xfrm>
            <a:prstGeom prst="line">
              <a:avLst/>
            </a:prstGeom>
            <a:noFill/>
            <a:ln w="762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9"/>
            <p:cNvSpPr>
              <a:spLocks noChangeShapeType="1"/>
            </p:cNvSpPr>
            <p:nvPr/>
          </p:nvSpPr>
          <p:spPr bwMode="auto">
            <a:xfrm>
              <a:off x="2627" y="3513"/>
              <a:ext cx="215" cy="106"/>
            </a:xfrm>
            <a:prstGeom prst="line">
              <a:avLst/>
            </a:prstGeom>
            <a:noFill/>
            <a:ln w="762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9" name="Line 10"/>
            <p:cNvSpPr>
              <a:spLocks noChangeShapeType="1"/>
            </p:cNvSpPr>
            <p:nvPr/>
          </p:nvSpPr>
          <p:spPr bwMode="auto">
            <a:xfrm flipV="1">
              <a:off x="1491" y="2181"/>
              <a:ext cx="124" cy="238"/>
            </a:xfrm>
            <a:prstGeom prst="line">
              <a:avLst/>
            </a:prstGeom>
            <a:noFill/>
            <a:ln w="762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0" name="Line 11"/>
            <p:cNvSpPr>
              <a:spLocks noChangeShapeType="1"/>
            </p:cNvSpPr>
            <p:nvPr/>
          </p:nvSpPr>
          <p:spPr bwMode="auto">
            <a:xfrm>
              <a:off x="1632" y="2219"/>
              <a:ext cx="88" cy="200"/>
            </a:xfrm>
            <a:prstGeom prst="line">
              <a:avLst/>
            </a:prstGeom>
            <a:noFill/>
            <a:ln w="762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1" name="Rectangle 12"/>
            <p:cNvSpPr>
              <a:spLocks noChangeArrowheads="1"/>
            </p:cNvSpPr>
            <p:nvPr/>
          </p:nvSpPr>
          <p:spPr bwMode="auto">
            <a:xfrm>
              <a:off x="509" y="1819"/>
              <a:ext cx="282"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0"/>
                <a:t>    </a:t>
              </a:r>
            </a:p>
          </p:txBody>
        </p:sp>
        <p:sp>
          <p:nvSpPr>
            <p:cNvPr id="19472" name="Rectangle 13"/>
            <p:cNvSpPr>
              <a:spLocks noChangeArrowheads="1"/>
            </p:cNvSpPr>
            <p:nvPr/>
          </p:nvSpPr>
          <p:spPr bwMode="auto">
            <a:xfrm>
              <a:off x="2255" y="1124"/>
              <a:ext cx="7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pPr>
              <a:r>
                <a:rPr lang="en-US" altLang="en-US" b="1" dirty="0">
                  <a:latin typeface="Times New Roman" panose="02020603050405020304" pitchFamily="18" charset="0"/>
                  <a:cs typeface="Times New Roman" panose="02020603050405020304" pitchFamily="18" charset="0"/>
                </a:rPr>
                <a:t>Start Diet</a:t>
              </a:r>
            </a:p>
          </p:txBody>
        </p:sp>
        <p:sp>
          <p:nvSpPr>
            <p:cNvPr id="19473" name="Rectangle 14"/>
            <p:cNvSpPr>
              <a:spLocks noChangeArrowheads="1"/>
            </p:cNvSpPr>
            <p:nvPr/>
          </p:nvSpPr>
          <p:spPr bwMode="auto">
            <a:xfrm>
              <a:off x="3942" y="1627"/>
              <a:ext cx="4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Times New Roman" panose="02020603050405020304" pitchFamily="18" charset="0"/>
                  <a:cs typeface="Times New Roman" panose="02020603050405020304" pitchFamily="18" charset="0"/>
                </a:rPr>
                <a:t>Initial</a:t>
              </a:r>
            </a:p>
          </p:txBody>
        </p:sp>
        <p:sp>
          <p:nvSpPr>
            <p:cNvPr id="19474" name="Rectangle 15"/>
            <p:cNvSpPr>
              <a:spLocks noChangeArrowheads="1"/>
            </p:cNvSpPr>
            <p:nvPr/>
          </p:nvSpPr>
          <p:spPr bwMode="auto">
            <a:xfrm>
              <a:off x="4430" y="1627"/>
              <a:ext cx="202"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0"/>
                <a:t>  </a:t>
              </a:r>
            </a:p>
          </p:txBody>
        </p:sp>
        <p:sp>
          <p:nvSpPr>
            <p:cNvPr id="19475" name="Rectangle 16"/>
            <p:cNvSpPr>
              <a:spLocks noChangeArrowheads="1"/>
            </p:cNvSpPr>
            <p:nvPr/>
          </p:nvSpPr>
          <p:spPr bwMode="auto">
            <a:xfrm>
              <a:off x="3942" y="1796"/>
              <a:ext cx="8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Times New Roman" panose="02020603050405020304" pitchFamily="18" charset="0"/>
                  <a:cs typeface="Times New Roman" panose="02020603050405020304" pitchFamily="18" charset="0"/>
                </a:rPr>
                <a:t>Motivation</a:t>
              </a:r>
            </a:p>
          </p:txBody>
        </p:sp>
        <p:sp>
          <p:nvSpPr>
            <p:cNvPr id="19476" name="Rectangle 17"/>
            <p:cNvSpPr>
              <a:spLocks noChangeArrowheads="1"/>
            </p:cNvSpPr>
            <p:nvPr/>
          </p:nvSpPr>
          <p:spPr bwMode="auto">
            <a:xfrm>
              <a:off x="3742" y="3043"/>
              <a:ext cx="10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Times New Roman" panose="02020603050405020304" pitchFamily="18" charset="0"/>
                  <a:cs typeface="Times New Roman" panose="02020603050405020304" pitchFamily="18" charset="0"/>
                </a:rPr>
                <a:t>Positive</a:t>
              </a:r>
              <a:r>
                <a:rPr lang="en-US" altLang="en-US" sz="1800" dirty="0" smtClean="0"/>
                <a:t> </a:t>
              </a:r>
              <a:r>
                <a:rPr lang="en-US" altLang="en-US" sz="1800" dirty="0">
                  <a:latin typeface="Times New Roman" panose="02020603050405020304" pitchFamily="18" charset="0"/>
                  <a:cs typeface="Times New Roman" panose="02020603050405020304" pitchFamily="18" charset="0"/>
                </a:rPr>
                <a:t>Results</a:t>
              </a:r>
            </a:p>
          </p:txBody>
        </p:sp>
        <p:sp>
          <p:nvSpPr>
            <p:cNvPr id="19477" name="Rectangle 18"/>
            <p:cNvSpPr>
              <a:spLocks noChangeArrowheads="1"/>
            </p:cNvSpPr>
            <p:nvPr/>
          </p:nvSpPr>
          <p:spPr bwMode="auto">
            <a:xfrm>
              <a:off x="1789" y="3690"/>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smtClean="0">
                  <a:latin typeface="Times New Roman" panose="02020603050405020304" pitchFamily="18" charset="0"/>
                  <a:cs typeface="Times New Roman" panose="02020603050405020304" pitchFamily="18" charset="0"/>
                </a:rPr>
                <a:t>Trouble With Compliance</a:t>
              </a:r>
              <a:endParaRPr lang="en-US" altLang="en-US" sz="1800" dirty="0">
                <a:latin typeface="Times New Roman" panose="02020603050405020304" pitchFamily="18" charset="0"/>
                <a:cs typeface="Times New Roman" panose="02020603050405020304" pitchFamily="18" charset="0"/>
              </a:endParaRPr>
            </a:p>
          </p:txBody>
        </p:sp>
        <p:sp>
          <p:nvSpPr>
            <p:cNvPr id="19478" name="Rectangle 19"/>
            <p:cNvSpPr>
              <a:spLocks noChangeArrowheads="1"/>
            </p:cNvSpPr>
            <p:nvPr/>
          </p:nvSpPr>
          <p:spPr bwMode="auto">
            <a:xfrm>
              <a:off x="550" y="3018"/>
              <a:ext cx="9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latin typeface="Times New Roman" panose="02020603050405020304" pitchFamily="18" charset="0"/>
                  <a:cs typeface="Times New Roman" panose="02020603050405020304" pitchFamily="18" charset="0"/>
                </a:rPr>
                <a:t>Fail</a:t>
              </a:r>
              <a:r>
                <a:rPr lang="en-US" altLang="en-US" sz="1800" dirty="0" smtClean="0">
                  <a:latin typeface="Times New Roman" panose="02020603050405020304" pitchFamily="18" charset="0"/>
                  <a:cs typeface="Times New Roman" panose="02020603050405020304" pitchFamily="18" charset="0"/>
                </a:rPr>
                <a:t> W </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Diet</a:t>
              </a:r>
              <a:endParaRPr lang="en-US" altLang="en-US" sz="1800" dirty="0">
                <a:latin typeface="Times New Roman" panose="02020603050405020304" pitchFamily="18" charset="0"/>
                <a:cs typeface="Times New Roman" panose="02020603050405020304" pitchFamily="18" charset="0"/>
              </a:endParaRPr>
            </a:p>
          </p:txBody>
        </p:sp>
        <p:sp>
          <p:nvSpPr>
            <p:cNvPr id="19479" name="Rectangle 20"/>
            <p:cNvSpPr>
              <a:spLocks noChangeArrowheads="1"/>
            </p:cNvSpPr>
            <p:nvPr/>
          </p:nvSpPr>
          <p:spPr bwMode="auto">
            <a:xfrm>
              <a:off x="1477" y="301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0"/>
                <a:t> </a:t>
              </a:r>
            </a:p>
          </p:txBody>
        </p:sp>
        <p:sp>
          <p:nvSpPr>
            <p:cNvPr id="19480" name="Rectangle 21"/>
            <p:cNvSpPr>
              <a:spLocks noChangeArrowheads="1"/>
            </p:cNvSpPr>
            <p:nvPr/>
          </p:nvSpPr>
          <p:spPr bwMode="auto">
            <a:xfrm>
              <a:off x="550" y="3187"/>
              <a:ext cx="7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pPr>
              <a:r>
                <a:rPr lang="en-US" altLang="en-US" b="1" dirty="0">
                  <a:latin typeface="Times New Roman" panose="02020603050405020304" pitchFamily="18" charset="0"/>
                  <a:cs typeface="Times New Roman" panose="02020603050405020304" pitchFamily="18" charset="0"/>
                </a:rPr>
                <a:t>Blame Self</a:t>
              </a:r>
            </a:p>
          </p:txBody>
        </p:sp>
        <p:sp>
          <p:nvSpPr>
            <p:cNvPr id="19481" name="Rectangle 22"/>
            <p:cNvSpPr>
              <a:spLocks noChangeArrowheads="1"/>
            </p:cNvSpPr>
            <p:nvPr/>
          </p:nvSpPr>
          <p:spPr bwMode="auto">
            <a:xfrm>
              <a:off x="669" y="1819"/>
              <a:ext cx="5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smtClean="0">
                  <a:latin typeface="Times New Roman" panose="02020603050405020304" pitchFamily="18" charset="0"/>
                  <a:cs typeface="Times New Roman" panose="02020603050405020304" pitchFamily="18" charset="0"/>
                </a:rPr>
                <a:t>Regain</a:t>
              </a:r>
              <a:endParaRPr lang="en-US" altLang="en-US" sz="1800" dirty="0">
                <a:latin typeface="Times New Roman" panose="02020603050405020304" pitchFamily="18" charset="0"/>
                <a:cs typeface="Times New Roman" panose="02020603050405020304" pitchFamily="18" charset="0"/>
              </a:endParaRPr>
            </a:p>
          </p:txBody>
        </p:sp>
        <p:sp>
          <p:nvSpPr>
            <p:cNvPr id="19482" name="Rectangle 23"/>
            <p:cNvSpPr>
              <a:spLocks noChangeArrowheads="1"/>
            </p:cNvSpPr>
            <p:nvPr/>
          </p:nvSpPr>
          <p:spPr bwMode="auto">
            <a:xfrm>
              <a:off x="1222" y="181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 </a:t>
              </a:r>
            </a:p>
          </p:txBody>
        </p:sp>
        <p:sp>
          <p:nvSpPr>
            <p:cNvPr id="19483" name="Rectangle 24"/>
            <p:cNvSpPr>
              <a:spLocks noChangeArrowheads="1"/>
            </p:cNvSpPr>
            <p:nvPr/>
          </p:nvSpPr>
          <p:spPr bwMode="auto">
            <a:xfrm>
              <a:off x="509" y="1988"/>
              <a:ext cx="8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smtClean="0">
                  <a:latin typeface="Times New Roman" panose="02020603050405020304" pitchFamily="18" charset="0"/>
                  <a:cs typeface="Times New Roman" panose="02020603050405020304" pitchFamily="18" charset="0"/>
                </a:rPr>
                <a:t>Inspiration</a:t>
              </a:r>
              <a:endParaRPr lang="en-US" altLang="en-US" sz="1800" dirty="0">
                <a:latin typeface="Times New Roman" panose="02020603050405020304" pitchFamily="18" charset="0"/>
                <a:cs typeface="Times New Roman" panose="02020603050405020304" pitchFamily="18" charset="0"/>
              </a:endParaRPr>
            </a:p>
          </p:txBody>
        </p:sp>
      </p:grpSp>
      <p:sp>
        <p:nvSpPr>
          <p:cNvPr id="2" name="Slide Number Placeholder 1"/>
          <p:cNvSpPr>
            <a:spLocks noGrp="1"/>
          </p:cNvSpPr>
          <p:nvPr>
            <p:ph type="sldNum" sz="quarter" idx="12"/>
          </p:nvPr>
        </p:nvSpPr>
        <p:spPr/>
        <p:txBody>
          <a:bodyPr/>
          <a:lstStyle/>
          <a:p>
            <a:fld id="{82C12627-EF5E-4BCA-89E4-7F43492F06CB}" type="slidenum">
              <a:rPr lang="en-US" smtClean="0"/>
              <a:t>10</a:t>
            </a:fld>
            <a:endParaRPr lang="en-US"/>
          </a:p>
        </p:txBody>
      </p:sp>
      <p:pic>
        <p:nvPicPr>
          <p:cNvPr id="27" name="Picture 26"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28" name="Picture 2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0638495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150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150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6388" name="Rectangle 4"/>
          <p:cNvSpPr>
            <a:spLocks noGrp="1" noChangeArrowheads="1"/>
          </p:cNvSpPr>
          <p:nvPr>
            <p:ph type="title"/>
          </p:nvPr>
        </p:nvSpPr>
        <p:spPr>
          <a:xfrm>
            <a:off x="298622" y="168668"/>
            <a:ext cx="8534400" cy="712681"/>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 Yo-yo Dieting</a:t>
            </a:r>
          </a:p>
        </p:txBody>
      </p:sp>
      <p:sp>
        <p:nvSpPr>
          <p:cNvPr id="16389" name="Rectangle 5"/>
          <p:cNvSpPr>
            <a:spLocks noGrp="1" noChangeArrowheads="1"/>
          </p:cNvSpPr>
          <p:nvPr>
            <p:ph type="body" idx="1"/>
          </p:nvPr>
        </p:nvSpPr>
        <p:spPr>
          <a:xfrm>
            <a:off x="126205" y="2867387"/>
            <a:ext cx="10236995" cy="3015620"/>
          </a:xfrm>
        </p:spPr>
        <p:txBody>
          <a:bodyPr>
            <a:noAutofit/>
          </a:bodyPr>
          <a:lstStyle/>
          <a:p>
            <a:pPr lvl="2">
              <a:buFont typeface="Wingdings" panose="05000000000000000000" pitchFamily="2" charset="2"/>
              <a:buChar char="§"/>
              <a:defRPr/>
            </a:pPr>
            <a:r>
              <a:rPr lang="en-US" altLang="en-US" sz="2400" dirty="0" smtClean="0">
                <a:solidFill>
                  <a:schemeClr val="tx1"/>
                </a:solidFill>
                <a:latin typeface="Times New Roman" panose="02020603050405020304" pitchFamily="18" charset="0"/>
                <a:cs typeface="Times New Roman" panose="02020603050405020304" pitchFamily="18" charset="0"/>
              </a:rPr>
              <a:t>Typically </a:t>
            </a:r>
            <a:r>
              <a:rPr lang="en-US" altLang="en-US" sz="2400" dirty="0">
                <a:solidFill>
                  <a:schemeClr val="tx1"/>
                </a:solidFill>
                <a:latin typeface="Times New Roman" panose="02020603050405020304" pitchFamily="18" charset="0"/>
                <a:cs typeface="Times New Roman" panose="02020603050405020304" pitchFamily="18" charset="0"/>
              </a:rPr>
              <a:t>weight loss is not maintained</a:t>
            </a:r>
          </a:p>
          <a:p>
            <a:pPr lvl="2">
              <a:buFont typeface="Wingdings" panose="05000000000000000000" pitchFamily="2" charset="2"/>
              <a:buChar char="§"/>
              <a:defRPr/>
            </a:pPr>
            <a:r>
              <a:rPr lang="en-US" altLang="en-US" sz="2400" dirty="0">
                <a:solidFill>
                  <a:schemeClr val="tx1"/>
                </a:solidFill>
                <a:latin typeface="Times New Roman" panose="02020603050405020304" pitchFamily="18" charset="0"/>
                <a:cs typeface="Times New Roman" panose="02020603050405020304" pitchFamily="18" charset="0"/>
              </a:rPr>
              <a:t>Weight lost consists of fat and lean tissue</a:t>
            </a:r>
          </a:p>
          <a:p>
            <a:pPr lvl="2">
              <a:buFont typeface="Wingdings" panose="05000000000000000000" pitchFamily="2" charset="2"/>
              <a:buChar char="§"/>
              <a:defRPr/>
            </a:pPr>
            <a:r>
              <a:rPr lang="en-US" altLang="en-US" sz="2400" dirty="0">
                <a:solidFill>
                  <a:schemeClr val="tx1"/>
                </a:solidFill>
                <a:latin typeface="Times New Roman" panose="02020603050405020304" pitchFamily="18" charset="0"/>
                <a:cs typeface="Times New Roman" panose="02020603050405020304" pitchFamily="18" charset="0"/>
              </a:rPr>
              <a:t>Weight gained after weight loss is primarily adipose tissue</a:t>
            </a:r>
          </a:p>
          <a:p>
            <a:pPr lvl="2">
              <a:buFont typeface="Wingdings" panose="05000000000000000000" pitchFamily="2" charset="2"/>
              <a:buChar char="§"/>
              <a:defRPr/>
            </a:pPr>
            <a:r>
              <a:rPr lang="en-US" altLang="en-US" sz="2400" dirty="0">
                <a:solidFill>
                  <a:schemeClr val="tx1"/>
                </a:solidFill>
                <a:latin typeface="Times New Roman" panose="02020603050405020304" pitchFamily="18" charset="0"/>
                <a:cs typeface="Times New Roman" panose="02020603050405020304" pitchFamily="18" charset="0"/>
              </a:rPr>
              <a:t>Weight gained is usually more than weight lost</a:t>
            </a:r>
          </a:p>
          <a:p>
            <a:pPr lvl="2">
              <a:buFont typeface="Wingdings" panose="05000000000000000000" pitchFamily="2" charset="2"/>
              <a:buChar char="§"/>
              <a:defRPr/>
            </a:pPr>
            <a:r>
              <a:rPr lang="en-US" altLang="en-US" sz="2400" dirty="0">
                <a:solidFill>
                  <a:schemeClr val="tx1"/>
                </a:solidFill>
                <a:latin typeface="Times New Roman" panose="02020603050405020304" pitchFamily="18" charset="0"/>
                <a:cs typeface="Times New Roman" panose="02020603050405020304" pitchFamily="18" charset="0"/>
              </a:rPr>
              <a:t>Associated with upper body fat deposition</a:t>
            </a:r>
          </a:p>
          <a:p>
            <a:pPr eaLnBrk="1" hangingPunct="1">
              <a:defRPr/>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21512" name="Oval 6" descr="Solid diamond"/>
          <p:cNvSpPr>
            <a:spLocks noChangeArrowheads="1"/>
          </p:cNvSpPr>
          <p:nvPr/>
        </p:nvSpPr>
        <p:spPr bwMode="auto">
          <a:xfrm>
            <a:off x="8538224" y="2070405"/>
            <a:ext cx="1016000" cy="1193801"/>
          </a:xfrm>
          <a:prstGeom prst="ellipse">
            <a:avLst/>
          </a:prstGeom>
          <a:pattFill prst="solidDmnd">
            <a:fgClr>
              <a:schemeClr val="accent1"/>
            </a:fgClr>
            <a:bgClr>
              <a:schemeClr val="bg1"/>
            </a:bgClr>
          </a:patt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1513" name="Oval 7" descr="Solid diamond"/>
          <p:cNvSpPr>
            <a:spLocks noChangeArrowheads="1"/>
          </p:cNvSpPr>
          <p:nvPr/>
        </p:nvSpPr>
        <p:spPr bwMode="auto">
          <a:xfrm>
            <a:off x="9616500" y="3835705"/>
            <a:ext cx="1016000" cy="1168400"/>
          </a:xfrm>
          <a:prstGeom prst="ellipse">
            <a:avLst/>
          </a:prstGeom>
          <a:pattFill prst="solidDmnd">
            <a:fgClr>
              <a:schemeClr val="accent1"/>
            </a:fgClr>
            <a:bgClr>
              <a:schemeClr val="bg1"/>
            </a:bgClr>
          </a:patt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1514" name="Line 8"/>
          <p:cNvSpPr>
            <a:spLocks noChangeShapeType="1"/>
          </p:cNvSpPr>
          <p:nvPr/>
        </p:nvSpPr>
        <p:spPr bwMode="auto">
          <a:xfrm>
            <a:off x="9584367" y="1346506"/>
            <a:ext cx="0" cy="13208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Line 9"/>
          <p:cNvSpPr>
            <a:spLocks noChangeShapeType="1"/>
          </p:cNvSpPr>
          <p:nvPr/>
        </p:nvSpPr>
        <p:spPr bwMode="auto">
          <a:xfrm>
            <a:off x="10660655" y="1346506"/>
            <a:ext cx="0" cy="29972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674615" y="1297727"/>
            <a:ext cx="7315200" cy="1569660"/>
          </a:xfrm>
          <a:prstGeom prst="rect">
            <a:avLst/>
          </a:prstGeom>
        </p:spPr>
        <p:txBody>
          <a:bodyPr wrap="square">
            <a:spAutoFit/>
          </a:bodyPr>
          <a:lstStyle/>
          <a:p>
            <a:pPr>
              <a:defRPr/>
            </a:pPr>
            <a:r>
              <a:rPr lang="en-US" sz="3200" dirty="0">
                <a:latin typeface="Times New Roman" panose="02020603050405020304" pitchFamily="18" charset="0"/>
                <a:cs typeface="Times New Roman" panose="02020603050405020304" pitchFamily="18" charset="0"/>
              </a:rPr>
              <a:t>Increased resistance to weight loss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defRPr/>
            </a:pPr>
            <a:r>
              <a:rPr lang="en-US" sz="3200" dirty="0">
                <a:latin typeface="Times New Roman" panose="02020603050405020304" pitchFamily="18" charset="0"/>
                <a:cs typeface="Times New Roman" panose="02020603050405020304" pitchFamily="18" charset="0"/>
              </a:rPr>
              <a:t>Increased efficiency of weight gain</a:t>
            </a:r>
          </a:p>
        </p:txBody>
      </p:sp>
      <p:sp>
        <p:nvSpPr>
          <p:cNvPr id="3" name="Slide Number Placeholder 2"/>
          <p:cNvSpPr>
            <a:spLocks noGrp="1"/>
          </p:cNvSpPr>
          <p:nvPr>
            <p:ph type="sldNum" sz="quarter" idx="12"/>
          </p:nvPr>
        </p:nvSpPr>
        <p:spPr/>
        <p:txBody>
          <a:bodyPr/>
          <a:lstStyle/>
          <a:p>
            <a:fld id="{82C12627-EF5E-4BCA-89E4-7F43492F06CB}" type="slidenum">
              <a:rPr lang="en-US" smtClean="0"/>
              <a:t>11</a:t>
            </a:fld>
            <a:endParaRPr lang="en-US" dirty="0"/>
          </a:p>
        </p:txBody>
      </p:sp>
      <p:pic>
        <p:nvPicPr>
          <p:cNvPr id="12" name="Picture 11"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4327423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355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2C12627-EF5E-4BCA-89E4-7F43492F06CB}" type="slidenum">
              <a:rPr lang="en-US" smtClean="0"/>
              <a:t>12</a:t>
            </a:fld>
            <a:endParaRPr lang="en-US" dirty="0"/>
          </a:p>
        </p:txBody>
      </p:sp>
      <p:sp>
        <p:nvSpPr>
          <p:cNvPr id="5" name="Title 4"/>
          <p:cNvSpPr>
            <a:spLocks noGrp="1"/>
          </p:cNvSpPr>
          <p:nvPr>
            <p:ph type="title"/>
          </p:nvPr>
        </p:nvSpPr>
        <p:spPr>
          <a:xfrm>
            <a:off x="110065" y="0"/>
            <a:ext cx="11585223" cy="897536"/>
          </a:xfrm>
          <a:effectLst/>
        </p:spPr>
        <p:txBody>
          <a:bodyPr vert="horz" lIns="91440" tIns="45720" rIns="91440" bIns="45720" rtlCol="0" anchor="ctr">
            <a:normAutofit/>
          </a:bodyPr>
          <a:lstStyle/>
          <a:p>
            <a:r>
              <a:rPr lang="en-US" sz="2800" b="1" cap="none" dirty="0">
                <a:solidFill>
                  <a:srgbClr val="FFFF00"/>
                </a:solidFill>
                <a:latin typeface="Times New Roman" panose="02020603050405020304" pitchFamily="18" charset="0"/>
                <a:cs typeface="Times New Roman" panose="02020603050405020304" pitchFamily="18" charset="0"/>
              </a:rPr>
              <a:t>The mechanisms of weight cycling effects on cardio-metabolic outcomes </a:t>
            </a:r>
          </a:p>
        </p:txBody>
      </p:sp>
      <p:pic>
        <p:nvPicPr>
          <p:cNvPr id="6" name="Picture 5"/>
          <p:cNvPicPr>
            <a:picLocks noChangeAspect="1"/>
          </p:cNvPicPr>
          <p:nvPr/>
        </p:nvPicPr>
        <p:blipFill>
          <a:blip r:embed="rId3"/>
          <a:stretch>
            <a:fillRect/>
          </a:stretch>
        </p:blipFill>
        <p:spPr>
          <a:xfrm>
            <a:off x="0" y="742279"/>
            <a:ext cx="10873649" cy="5734721"/>
          </a:xfrm>
          <a:prstGeom prst="rect">
            <a:avLst/>
          </a:prstGeom>
        </p:spPr>
      </p:pic>
    </p:spTree>
    <p:extLst>
      <p:ext uri="{BB962C8B-B14F-4D97-AF65-F5344CB8AC3E}">
        <p14:creationId xmlns:p14="http://schemas.microsoft.com/office/powerpoint/2010/main" val="19581494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536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Rectangle 4"/>
          <p:cNvSpPr>
            <a:spLocks noGrp="1" noChangeArrowheads="1"/>
          </p:cNvSpPr>
          <p:nvPr>
            <p:ph type="title"/>
          </p:nvPr>
        </p:nvSpPr>
        <p:spPr>
          <a:xfrm>
            <a:off x="157238" y="0"/>
            <a:ext cx="8534400" cy="1507067"/>
          </a:xfrm>
        </p:spPr>
        <p:txBody>
          <a:bodyPr/>
          <a:lstStyle/>
          <a:p>
            <a:pPr>
              <a:defRPr/>
            </a:pPr>
            <a:r>
              <a:rPr lang="en-US" b="1" cap="none" dirty="0">
                <a:solidFill>
                  <a:srgbClr val="FFFF00"/>
                </a:solidFill>
                <a:latin typeface="Times New Roman" panose="02020603050405020304" pitchFamily="18" charset="0"/>
                <a:cs typeface="Times New Roman" panose="02020603050405020304" pitchFamily="18" charset="0"/>
              </a:rPr>
              <a:t>Barriers to Obesity Management</a:t>
            </a:r>
            <a:endParaRPr lang="en-US" b="1" cap="none" dirty="0" smtClean="0">
              <a:solidFill>
                <a:srgbClr val="FFFF00"/>
              </a:solidFill>
              <a:latin typeface="Times New Roman" panose="02020603050405020304" pitchFamily="18" charset="0"/>
              <a:cs typeface="Times New Roman" panose="02020603050405020304" pitchFamily="18" charset="0"/>
            </a:endParaRPr>
          </a:p>
        </p:txBody>
      </p:sp>
      <p:sp>
        <p:nvSpPr>
          <p:cNvPr id="3" name="Rectangle 5"/>
          <p:cNvSpPr>
            <a:spLocks noGrp="1" noChangeArrowheads="1"/>
          </p:cNvSpPr>
          <p:nvPr>
            <p:ph type="body" idx="1"/>
          </p:nvPr>
        </p:nvSpPr>
        <p:spPr>
          <a:xfrm>
            <a:off x="157238" y="1200839"/>
            <a:ext cx="11718945" cy="3316077"/>
          </a:xfrm>
        </p:spPr>
        <p:txBody>
          <a:bodyPr>
            <a:noAutofit/>
          </a:bodyPr>
          <a:lstStyle/>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 A minority of people </a:t>
            </a:r>
            <a:r>
              <a:rPr lang="en-US" sz="2800" dirty="0">
                <a:solidFill>
                  <a:schemeClr val="tx1"/>
                </a:solidFill>
                <a:latin typeface="Times New Roman" panose="02020603050405020304" pitchFamily="18" charset="0"/>
                <a:cs typeface="Times New Roman" panose="02020603050405020304" pitchFamily="18" charset="0"/>
              </a:rPr>
              <a:t>with </a:t>
            </a:r>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 receive clinically </a:t>
            </a:r>
            <a:r>
              <a:rPr lang="en-US" sz="2800" dirty="0" smtClean="0">
                <a:solidFill>
                  <a:schemeClr val="tx1"/>
                </a:solidFill>
                <a:latin typeface="Times New Roman" panose="02020603050405020304" pitchFamily="18" charset="0"/>
                <a:cs typeface="Times New Roman" panose="02020603050405020304" pitchFamily="18" charset="0"/>
              </a:rPr>
              <a:t>proven lifestyle</a:t>
            </a:r>
            <a:r>
              <a:rPr lang="en-US" sz="2800" dirty="0">
                <a:solidFill>
                  <a:schemeClr val="tx1"/>
                </a:solidFill>
                <a:latin typeface="Times New Roman" panose="02020603050405020304" pitchFamily="18" charset="0"/>
                <a:cs typeface="Times New Roman" panose="02020603050405020304" pitchFamily="18" charset="0"/>
              </a:rPr>
              <a:t>, pharmacological, and/or surgical </a:t>
            </a:r>
            <a:r>
              <a:rPr lang="en-US" sz="2800" dirty="0" smtClean="0">
                <a:solidFill>
                  <a:schemeClr val="tx1"/>
                </a:solidFill>
                <a:latin typeface="Times New Roman" panose="02020603050405020304" pitchFamily="18" charset="0"/>
                <a:cs typeface="Times New Roman" panose="02020603050405020304" pitchFamily="18" charset="0"/>
              </a:rPr>
              <a:t>interventions</a:t>
            </a: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People </a:t>
            </a:r>
            <a:r>
              <a:rPr lang="en-US" sz="2800" dirty="0">
                <a:solidFill>
                  <a:schemeClr val="tx1"/>
                </a:solidFill>
                <a:latin typeface="Times New Roman" panose="02020603050405020304" pitchFamily="18" charset="0"/>
                <a:cs typeface="Times New Roman" panose="02020603050405020304" pitchFamily="18" charset="0"/>
              </a:rPr>
              <a:t>with obesity </a:t>
            </a:r>
            <a:r>
              <a:rPr lang="en-US" sz="2800" dirty="0" smtClean="0">
                <a:solidFill>
                  <a:schemeClr val="tx1"/>
                </a:solidFill>
                <a:latin typeface="Times New Roman" panose="02020603050405020304" pitchFamily="18" charset="0"/>
                <a:cs typeface="Times New Roman" panose="02020603050405020304" pitchFamily="18" charset="0"/>
              </a:rPr>
              <a:t>experience variable care</a:t>
            </a:r>
            <a:endParaRPr lang="en-US"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In </a:t>
            </a:r>
            <a:r>
              <a:rPr lang="en-US" sz="2800" dirty="0">
                <a:solidFill>
                  <a:schemeClr val="tx1"/>
                </a:solidFill>
                <a:latin typeface="Times New Roman" panose="02020603050405020304" pitchFamily="18" charset="0"/>
                <a:cs typeface="Times New Roman" panose="02020603050405020304" pitchFamily="18" charset="0"/>
              </a:rPr>
              <a:t>practice, nearly 25% of </a:t>
            </a:r>
            <a:r>
              <a:rPr lang="en-US" sz="2800" dirty="0" smtClean="0">
                <a:solidFill>
                  <a:schemeClr val="tx1"/>
                </a:solidFill>
                <a:latin typeface="Times New Roman" panose="02020603050405020304" pitchFamily="18" charset="0"/>
                <a:cs typeface="Times New Roman" panose="02020603050405020304" pitchFamily="18" charset="0"/>
              </a:rPr>
              <a:t>people </a:t>
            </a:r>
            <a:r>
              <a:rPr lang="en-US" sz="2800" dirty="0">
                <a:solidFill>
                  <a:schemeClr val="tx1"/>
                </a:solidFill>
                <a:latin typeface="Times New Roman" panose="02020603050405020304" pitchFamily="18" charset="0"/>
                <a:cs typeface="Times New Roman" panose="02020603050405020304" pitchFamily="18" charset="0"/>
              </a:rPr>
              <a:t>with obesity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achieve an annual weight loss ≥5</a:t>
            </a:r>
            <a:r>
              <a:rPr lang="en-US" sz="2800" dirty="0" smtClean="0">
                <a:solidFill>
                  <a:schemeClr val="tx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57238" y="6306912"/>
            <a:ext cx="4386137"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Caterson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ID et al. </a:t>
            </a:r>
            <a:r>
              <a:rPr lang="en-US" sz="1600" dirty="0">
                <a:latin typeface="Times New Roman" panose="02020603050405020304" pitchFamily="18" charset="0"/>
                <a:cs typeface="Times New Roman" panose="02020603050405020304" pitchFamily="18" charset="0"/>
              </a:rPr>
              <a:t>Diabetes </a:t>
            </a:r>
            <a:r>
              <a:rPr lang="en-US" sz="1600" dirty="0" err="1">
                <a:latin typeface="Times New Roman" panose="02020603050405020304" pitchFamily="18" charset="0"/>
                <a:cs typeface="Times New Roman" panose="02020603050405020304" pitchFamily="18" charset="0"/>
              </a:rPr>
              <a:t>Obes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Metab</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2019;1914</a:t>
            </a:r>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909" y="4551660"/>
            <a:ext cx="12138181" cy="830997"/>
          </a:xfrm>
          <a:prstGeom prst="rect">
            <a:avLst/>
          </a:prstGeom>
          <a:solidFill>
            <a:srgbClr val="0BCBE5"/>
          </a:solidFill>
        </p:spPr>
        <p:txBody>
          <a:bodyPr wrap="square" rtlCol="0">
            <a:spAutoFit/>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The </a:t>
            </a:r>
            <a:r>
              <a:rPr lang="en-US" sz="2400" b="1" dirty="0">
                <a:solidFill>
                  <a:schemeClr val="bg1"/>
                </a:solidFill>
                <a:latin typeface="Times New Roman" panose="02020603050405020304" pitchFamily="18" charset="0"/>
                <a:cs typeface="Times New Roman" panose="02020603050405020304" pitchFamily="18" charset="0"/>
              </a:rPr>
              <a:t>unsatisfactory outcomes of obesity treatment reflect a failure of both patients and physicians’ initiating or maintaining the </a:t>
            </a:r>
            <a:r>
              <a:rPr lang="en-US" sz="2400" b="1" dirty="0" smtClean="0">
                <a:solidFill>
                  <a:schemeClr val="bg1"/>
                </a:solidFill>
                <a:latin typeface="Times New Roman" panose="02020603050405020304" pitchFamily="18" charset="0"/>
                <a:cs typeface="Times New Roman" panose="02020603050405020304" pitchFamily="18" charset="0"/>
              </a:rPr>
              <a:t>necessary  </a:t>
            </a:r>
            <a:r>
              <a:rPr lang="en-US" sz="2400" b="1" dirty="0">
                <a:solidFill>
                  <a:schemeClr val="bg1"/>
                </a:solidFill>
                <a:latin typeface="Times New Roman" panose="02020603050405020304" pitchFamily="18" charset="0"/>
                <a:cs typeface="Times New Roman" panose="02020603050405020304" pitchFamily="18" charset="0"/>
              </a:rPr>
              <a:t>therapies</a:t>
            </a:r>
          </a:p>
        </p:txBody>
      </p:sp>
      <p:sp>
        <p:nvSpPr>
          <p:cNvPr id="9" name="Slide Number Placeholder 1"/>
          <p:cNvSpPr>
            <a:spLocks noGrp="1"/>
          </p:cNvSpPr>
          <p:nvPr>
            <p:ph type="sldNum" sz="quarter" idx="12"/>
          </p:nvPr>
        </p:nvSpPr>
        <p:spPr>
          <a:xfrm>
            <a:off x="10363200" y="5578475"/>
            <a:ext cx="1142245" cy="669925"/>
          </a:xfrm>
        </p:spPr>
        <p:txBody>
          <a:bodyPr/>
          <a:lstStyle/>
          <a:p>
            <a:r>
              <a:rPr lang="en-US" dirty="0" smtClean="0"/>
              <a:t>10</a:t>
            </a:r>
            <a:endParaRPr lang="en-US" dirty="0"/>
          </a:p>
        </p:txBody>
      </p:sp>
      <p:pic>
        <p:nvPicPr>
          <p:cNvPr id="10" name="Picture 9"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3215068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9053" y="758142"/>
            <a:ext cx="11825470" cy="5677382"/>
          </a:xfrm>
          <a:prstGeom prst="rect">
            <a:avLst/>
          </a:prstGeom>
        </p:spPr>
      </p:pic>
      <p:sp>
        <p:nvSpPr>
          <p:cNvPr id="7" name="Rectangle 6"/>
          <p:cNvSpPr/>
          <p:nvPr/>
        </p:nvSpPr>
        <p:spPr>
          <a:xfrm>
            <a:off x="189053" y="-300137"/>
            <a:ext cx="9336912" cy="954107"/>
          </a:xfrm>
          <a:prstGeom prst="rect">
            <a:avLst/>
          </a:prstGeom>
          <a:effectLst/>
        </p:spPr>
        <p:txBody>
          <a:bodyPr vert="horz" lIns="91440" tIns="45720" rIns="91440" bIns="45720" rtlCol="0" anchor="ctr">
            <a:normAutofit fontScale="92500" lnSpcReduction="20000"/>
          </a:bodyPr>
          <a:lstStyle/>
          <a:p>
            <a:pPr defTabSz="457200">
              <a:spcBef>
                <a:spcPct val="0"/>
              </a:spcBef>
            </a:pPr>
            <a:endParaRPr lang="en-US" sz="3600" b="1" dirty="0">
              <a:ln w="3175" cmpd="sng">
                <a:noFill/>
              </a:ln>
              <a:solidFill>
                <a:srgbClr val="FFFF00"/>
              </a:solidFill>
              <a:latin typeface="Times New Roman" panose="02020603050405020304" pitchFamily="18" charset="0"/>
              <a:ea typeface="+mj-ea"/>
              <a:cs typeface="Times New Roman" panose="02020603050405020304" pitchFamily="18" charset="0"/>
            </a:endParaRPr>
          </a:p>
          <a:p>
            <a:pPr defTabSz="457200">
              <a:spcBef>
                <a:spcPct val="0"/>
              </a:spcBef>
            </a:pPr>
            <a:r>
              <a:rPr lang="en-US" sz="3600" b="1" dirty="0">
                <a:ln w="3175" cmpd="sng">
                  <a:noFill/>
                </a:ln>
                <a:solidFill>
                  <a:srgbClr val="FFFF00"/>
                </a:solidFill>
                <a:latin typeface="Times New Roman" panose="02020603050405020304" pitchFamily="18" charset="0"/>
                <a:ea typeface="+mj-ea"/>
                <a:cs typeface="Times New Roman" panose="02020603050405020304" pitchFamily="18" charset="0"/>
              </a:rPr>
              <a:t> </a:t>
            </a:r>
            <a:r>
              <a:rPr lang="en-US" sz="3600" b="1" dirty="0" smtClean="0">
                <a:ln w="3175" cmpd="sng">
                  <a:noFill/>
                </a:ln>
                <a:solidFill>
                  <a:srgbClr val="FFFF00"/>
                </a:solidFill>
                <a:latin typeface="Times New Roman" panose="02020603050405020304" pitchFamily="18" charset="0"/>
                <a:ea typeface="+mj-ea"/>
                <a:cs typeface="Times New Roman" panose="02020603050405020304" pitchFamily="18" charset="0"/>
              </a:rPr>
              <a:t>Perspectives </a:t>
            </a:r>
            <a:r>
              <a:rPr lang="en-US" sz="3600" b="1" dirty="0">
                <a:ln w="3175" cmpd="sng">
                  <a:noFill/>
                </a:ln>
                <a:solidFill>
                  <a:srgbClr val="FFFF00"/>
                </a:solidFill>
                <a:latin typeface="Times New Roman" panose="02020603050405020304" pitchFamily="18" charset="0"/>
                <a:ea typeface="+mj-ea"/>
                <a:cs typeface="Times New Roman" panose="02020603050405020304" pitchFamily="18" charset="0"/>
              </a:rPr>
              <a:t>of both patients and physicians </a:t>
            </a:r>
          </a:p>
        </p:txBody>
      </p:sp>
      <p:sp>
        <p:nvSpPr>
          <p:cNvPr id="5" name="Slide Number Placeholder 1"/>
          <p:cNvSpPr>
            <a:spLocks noGrp="1"/>
          </p:cNvSpPr>
          <p:nvPr>
            <p:ph type="sldNum" sz="quarter" idx="12"/>
          </p:nvPr>
        </p:nvSpPr>
        <p:spPr>
          <a:xfrm>
            <a:off x="10759807" y="6100561"/>
            <a:ext cx="1142245" cy="669925"/>
          </a:xfrm>
        </p:spPr>
        <p:txBody>
          <a:bodyPr/>
          <a:lstStyle/>
          <a:p>
            <a:r>
              <a:rPr lang="en-US" dirty="0" smtClean="0"/>
              <a:t>11</a:t>
            </a:r>
            <a:endParaRPr lang="en-US" dirty="0"/>
          </a:p>
        </p:txBody>
      </p:sp>
    </p:spTree>
    <p:extLst>
      <p:ext uri="{BB962C8B-B14F-4D97-AF65-F5344CB8AC3E}">
        <p14:creationId xmlns:p14="http://schemas.microsoft.com/office/powerpoint/2010/main" val="3358443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1" y="204799"/>
            <a:ext cx="12107119" cy="1481560"/>
          </a:xfrm>
        </p:spPr>
        <p:txBody>
          <a:bodyPr>
            <a:normAutofit/>
          </a:bodyPr>
          <a:lstStyle/>
          <a:p>
            <a:r>
              <a:rPr lang="en-US" b="1" cap="none" dirty="0" smtClean="0">
                <a:solidFill>
                  <a:srgbClr val="FFFF00"/>
                </a:solidFill>
                <a:latin typeface="Times New Roman" panose="02020603050405020304" pitchFamily="18" charset="0"/>
                <a:cs typeface="Times New Roman" panose="02020603050405020304" pitchFamily="18" charset="0"/>
              </a:rPr>
              <a:t>Patient Factors</a:t>
            </a:r>
            <a:r>
              <a:rPr lang="en-US" b="1" dirty="0" smtClean="0">
                <a:solidFill>
                  <a:srgbClr val="FFFF00"/>
                </a:solidFill>
                <a:latin typeface="Times New Roman" panose="02020603050405020304" pitchFamily="18" charset="0"/>
                <a:cs typeface="Times New Roman" panose="02020603050405020304" pitchFamily="18" charset="0"/>
              </a:rPr>
              <a:t>: </a:t>
            </a:r>
            <a:r>
              <a:rPr lang="en-US" sz="2400" b="1" cap="none" dirty="0" smtClean="0">
                <a:solidFill>
                  <a:srgbClr val="FFFF00"/>
                </a:solidFill>
                <a:latin typeface="Times New Roman" panose="02020603050405020304" pitchFamily="18" charset="0"/>
                <a:cs typeface="Times New Roman" panose="02020603050405020304" pitchFamily="18" charset="0"/>
              </a:rPr>
              <a:t>Lack of  Recognition of Obesity; Chronic &amp; Relapsing</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5195" y="1504708"/>
            <a:ext cx="11910349" cy="4224760"/>
          </a:xfrm>
        </p:spPr>
        <p:txBody>
          <a:bodyPr>
            <a:normAutofit/>
          </a:bodyPr>
          <a:lstStyle/>
          <a:p>
            <a:pPr marL="0" indent="0">
              <a:buNone/>
            </a:pPr>
            <a:endParaRPr lang="en-US" sz="2800" dirty="0" smtClean="0"/>
          </a:p>
          <a:p>
            <a:r>
              <a:rPr lang="en-US" sz="2800" dirty="0" smtClean="0">
                <a:solidFill>
                  <a:schemeClr val="tx1"/>
                </a:solidFill>
                <a:latin typeface="Times New Roman" panose="02020603050405020304" pitchFamily="18" charset="0"/>
                <a:cs typeface="Times New Roman" panose="02020603050405020304" pitchFamily="18" charset="0"/>
              </a:rPr>
              <a:t>78</a:t>
            </a:r>
            <a:r>
              <a:rPr lang="en-US" sz="2800" dirty="0">
                <a:solidFill>
                  <a:schemeClr val="tx1"/>
                </a:solidFill>
                <a:latin typeface="Times New Roman" panose="02020603050405020304" pitchFamily="18" charset="0"/>
                <a:cs typeface="Times New Roman" panose="02020603050405020304" pitchFamily="18" charset="0"/>
              </a:rPr>
              <a:t>% of people with obesity  </a:t>
            </a:r>
            <a:r>
              <a:rPr lang="en-US" sz="2800" dirty="0" smtClean="0">
                <a:solidFill>
                  <a:schemeClr val="tx1"/>
                </a:solidFill>
                <a:latin typeface="Times New Roman" panose="02020603050405020304" pitchFamily="18" charset="0"/>
                <a:cs typeface="Times New Roman" panose="02020603050405020304" pitchFamily="18" charset="0"/>
              </a:rPr>
              <a:t>had </a:t>
            </a:r>
            <a:r>
              <a:rPr lang="en-US" sz="2800" dirty="0">
                <a:solidFill>
                  <a:schemeClr val="tx1"/>
                </a:solidFill>
                <a:latin typeface="Times New Roman" panose="02020603050405020304" pitchFamily="18" charset="0"/>
                <a:cs typeface="Times New Roman" panose="02020603050405020304" pitchFamily="18" charset="0"/>
              </a:rPr>
              <a:t>made at least one serious weight loss </a:t>
            </a:r>
            <a:r>
              <a:rPr lang="en-US" sz="2800" dirty="0" smtClean="0">
                <a:solidFill>
                  <a:schemeClr val="tx1"/>
                </a:solidFill>
                <a:latin typeface="Times New Roman" panose="02020603050405020304" pitchFamily="18" charset="0"/>
                <a:cs typeface="Times New Roman" panose="02020603050405020304" pitchFamily="18" charset="0"/>
              </a:rPr>
              <a:t>effort in </a:t>
            </a:r>
            <a:r>
              <a:rPr lang="en-US" sz="2800" dirty="0">
                <a:solidFill>
                  <a:schemeClr val="tx1"/>
                </a:solidFill>
                <a:latin typeface="Times New Roman" panose="02020603050405020304" pitchFamily="18" charset="0"/>
                <a:cs typeface="Times New Roman" panose="02020603050405020304" pitchFamily="18" charset="0"/>
              </a:rPr>
              <a:t>the </a:t>
            </a:r>
            <a:r>
              <a:rPr lang="en-US" sz="2800" dirty="0" smtClean="0">
                <a:solidFill>
                  <a:schemeClr val="tx1"/>
                </a:solidFill>
                <a:latin typeface="Times New Roman" panose="02020603050405020304" pitchFamily="18" charset="0"/>
                <a:cs typeface="Times New Roman" panose="02020603050405020304" pitchFamily="18" charset="0"/>
              </a:rPr>
              <a:t>past</a:t>
            </a:r>
          </a:p>
          <a:p>
            <a:r>
              <a:rPr lang="en-US" sz="2800" dirty="0">
                <a:solidFill>
                  <a:schemeClr val="tx1"/>
                </a:solidFill>
                <a:latin typeface="Times New Roman" panose="02020603050405020304" pitchFamily="18" charset="0"/>
                <a:cs typeface="Times New Roman" panose="02020603050405020304" pitchFamily="18" charset="0"/>
              </a:rPr>
              <a:t>Less than 50% of the population maintained the weight loss for at least 1 </a:t>
            </a:r>
            <a:r>
              <a:rPr lang="en-US" sz="2800" dirty="0" smtClean="0">
                <a:solidFill>
                  <a:schemeClr val="tx1"/>
                </a:solidFill>
                <a:latin typeface="Times New Roman" panose="02020603050405020304" pitchFamily="18" charset="0"/>
                <a:cs typeface="Times New Roman" panose="02020603050405020304" pitchFamily="18" charset="0"/>
              </a:rPr>
              <a:t>year</a:t>
            </a:r>
          </a:p>
          <a:p>
            <a:r>
              <a:rPr lang="en-US" sz="2800" dirty="0" smtClean="0">
                <a:solidFill>
                  <a:schemeClr val="tx1"/>
                </a:solidFill>
                <a:latin typeface="Times New Roman" panose="02020603050405020304" pitchFamily="18" charset="0"/>
                <a:cs typeface="Times New Roman" panose="02020603050405020304" pitchFamily="18" charset="0"/>
              </a:rPr>
              <a:t> Only </a:t>
            </a:r>
            <a:r>
              <a:rPr lang="en-US" sz="2800" dirty="0">
                <a:solidFill>
                  <a:schemeClr val="tx1"/>
                </a:solidFill>
                <a:latin typeface="Times New Roman" panose="02020603050405020304" pitchFamily="18" charset="0"/>
                <a:cs typeface="Times New Roman" panose="02020603050405020304" pitchFamily="18" charset="0"/>
              </a:rPr>
              <a:t>12% of people with obesity reported a loss </a:t>
            </a:r>
            <a:r>
              <a:rPr lang="en-US" sz="2800" dirty="0" smtClean="0">
                <a:solidFill>
                  <a:schemeClr val="tx1"/>
                </a:solidFill>
                <a:latin typeface="Times New Roman" panose="02020603050405020304" pitchFamily="18" charset="0"/>
                <a:cs typeface="Times New Roman" panose="02020603050405020304" pitchFamily="18" charset="0"/>
              </a:rPr>
              <a:t>of at </a:t>
            </a:r>
            <a:r>
              <a:rPr lang="en-US" sz="2800" dirty="0">
                <a:solidFill>
                  <a:schemeClr val="tx1"/>
                </a:solidFill>
                <a:latin typeface="Times New Roman" panose="02020603050405020304" pitchFamily="18" charset="0"/>
                <a:cs typeface="Times New Roman" panose="02020603050405020304" pitchFamily="18" charset="0"/>
              </a:rPr>
              <a:t>least 10% of body weight over the past 3 years. </a:t>
            </a:r>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15</a:t>
            </a:fld>
            <a:endParaRPr lang="en-US"/>
          </a:p>
        </p:txBody>
      </p:sp>
      <p:sp>
        <p:nvSpPr>
          <p:cNvPr id="5" name="TextBox 4"/>
          <p:cNvSpPr txBox="1"/>
          <p:nvPr/>
        </p:nvSpPr>
        <p:spPr>
          <a:xfrm>
            <a:off x="185195" y="6063734"/>
            <a:ext cx="3958135"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Lim </a:t>
            </a:r>
            <a:r>
              <a:rPr lang="en-US" sz="1600" dirty="0" smtClean="0">
                <a:latin typeface="Times New Roman" panose="02020603050405020304" pitchFamily="18" charset="0"/>
                <a:cs typeface="Times New Roman" panose="02020603050405020304" pitchFamily="18" charset="0"/>
              </a:rPr>
              <a:t>S et al. </a:t>
            </a:r>
            <a:r>
              <a:rPr lang="en-US" sz="1600" dirty="0">
                <a:latin typeface="Times New Roman" panose="02020603050405020304" pitchFamily="18" charset="0"/>
                <a:cs typeface="Times New Roman" panose="02020603050405020304" pitchFamily="18" charset="0"/>
              </a:rPr>
              <a:t>J </a:t>
            </a:r>
            <a:r>
              <a:rPr lang="en-US" sz="1600" dirty="0" err="1" smtClean="0">
                <a:latin typeface="Times New Roman" panose="02020603050405020304" pitchFamily="18" charset="0"/>
                <a:cs typeface="Times New Roman" panose="02020603050405020304" pitchFamily="18" charset="0"/>
              </a:rPr>
              <a:t>Obe</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Metab</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Synd</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2020;29:133</a:t>
            </a:r>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812154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588" y="1074877"/>
            <a:ext cx="11808916" cy="5188945"/>
          </a:xfrm>
        </p:spPr>
        <p:txBody>
          <a:bodyPr>
            <a:noAutofit/>
          </a:bodyPr>
          <a:lstStyle/>
          <a:p>
            <a:pPr marL="0" indent="0">
              <a:buNone/>
            </a:pPr>
            <a:r>
              <a:rPr lang="en-US" sz="3600" dirty="0">
                <a:solidFill>
                  <a:schemeClr val="tx1"/>
                </a:solidFill>
                <a:latin typeface="Times New Roman" panose="02020603050405020304" pitchFamily="18" charset="0"/>
                <a:cs typeface="Times New Roman" panose="02020603050405020304" pitchFamily="18" charset="0"/>
              </a:rPr>
              <a:t>The low success rate can be partially attributed </a:t>
            </a:r>
            <a:r>
              <a:rPr lang="en-US" sz="3600" dirty="0" smtClean="0">
                <a:solidFill>
                  <a:schemeClr val="tx1"/>
                </a:solidFill>
                <a:latin typeface="Times New Roman" panose="02020603050405020304" pitchFamily="18" charset="0"/>
                <a:cs typeface="Times New Roman" panose="02020603050405020304" pitchFamily="18" charset="0"/>
              </a:rPr>
              <a:t>to:</a:t>
            </a:r>
          </a:p>
          <a:p>
            <a:r>
              <a:rPr lang="en-US" sz="3200" dirty="0">
                <a:solidFill>
                  <a:schemeClr val="tx1"/>
                </a:solidFill>
                <a:latin typeface="Times New Roman" panose="02020603050405020304" pitchFamily="18" charset="0"/>
                <a:cs typeface="Times New Roman" panose="02020603050405020304" pitchFamily="18" charset="0"/>
              </a:rPr>
              <a:t>lack of preparedness of people with obesity to adhere to persistent treatment for maintaining weight loss. If no long-term treatment strategies exist to </a:t>
            </a:r>
            <a:r>
              <a:rPr lang="en-US" sz="3200" dirty="0" smtClean="0">
                <a:solidFill>
                  <a:schemeClr val="tx1"/>
                </a:solidFill>
                <a:latin typeface="Times New Roman" panose="02020603050405020304" pitchFamily="18" charset="0"/>
                <a:cs typeface="Times New Roman" panose="02020603050405020304" pitchFamily="18" charset="0"/>
              </a:rPr>
              <a:t>prevent weight </a:t>
            </a:r>
            <a:r>
              <a:rPr lang="en-US" sz="3200" dirty="0">
                <a:solidFill>
                  <a:schemeClr val="tx1"/>
                </a:solidFill>
                <a:latin typeface="Times New Roman" panose="02020603050405020304" pitchFamily="18" charset="0"/>
                <a:cs typeface="Times New Roman" panose="02020603050405020304" pitchFamily="18" charset="0"/>
              </a:rPr>
              <a:t>regain, weight loss might be </a:t>
            </a:r>
            <a:r>
              <a:rPr lang="en-US" sz="3200" dirty="0" smtClean="0">
                <a:solidFill>
                  <a:schemeClr val="tx1"/>
                </a:solidFill>
                <a:latin typeface="Times New Roman" panose="02020603050405020304" pitchFamily="18" charset="0"/>
                <a:cs typeface="Times New Roman" panose="02020603050405020304" pitchFamily="18" charset="0"/>
              </a:rPr>
              <a:t>meaningless.</a:t>
            </a:r>
          </a:p>
          <a:p>
            <a:r>
              <a:rPr lang="en-US" sz="3200" dirty="0">
                <a:solidFill>
                  <a:schemeClr val="tx1"/>
                </a:solidFill>
                <a:latin typeface="Times New Roman" panose="02020603050405020304" pitchFamily="18" charset="0"/>
                <a:cs typeface="Times New Roman" panose="02020603050405020304" pitchFamily="18" charset="0"/>
              </a:rPr>
              <a:t>long-term compliance with obesity </a:t>
            </a:r>
            <a:r>
              <a:rPr lang="en-US" sz="3200" dirty="0">
                <a:solidFill>
                  <a:srgbClr val="FFFF00"/>
                </a:solidFill>
                <a:latin typeface="Times New Roman" panose="02020603050405020304" pitchFamily="18" charset="0"/>
                <a:cs typeface="Times New Roman" panose="02020603050405020304" pitchFamily="18" charset="0"/>
              </a:rPr>
              <a:t>medications</a:t>
            </a:r>
            <a:r>
              <a:rPr lang="en-US" sz="3200" dirty="0">
                <a:solidFill>
                  <a:schemeClr val="tx1"/>
                </a:solidFill>
                <a:latin typeface="Times New Roman" panose="02020603050405020304" pitchFamily="18" charset="0"/>
                <a:cs typeface="Times New Roman" panose="02020603050405020304" pitchFamily="18" charset="0"/>
              </a:rPr>
              <a:t> is very low: persistence rates are &lt;10% for 1-year and 2% </a:t>
            </a:r>
            <a:r>
              <a:rPr lang="en-US" sz="3200" dirty="0" smtClean="0">
                <a:solidFill>
                  <a:schemeClr val="tx1"/>
                </a:solidFill>
                <a:latin typeface="Times New Roman" panose="02020603050405020304" pitchFamily="18" charset="0"/>
                <a:cs typeface="Times New Roman" panose="02020603050405020304" pitchFamily="18" charset="0"/>
              </a:rPr>
              <a:t>for 2-year</a:t>
            </a:r>
          </a:p>
          <a:p>
            <a:r>
              <a:rPr lang="en-US" sz="3200" dirty="0">
                <a:solidFill>
                  <a:schemeClr val="tx1"/>
                </a:solidFill>
                <a:latin typeface="Times New Roman" panose="02020603050405020304" pitchFamily="18" charset="0"/>
                <a:cs typeface="Times New Roman" panose="02020603050405020304" pitchFamily="18" charset="0"/>
              </a:rPr>
              <a:t>Despite successful </a:t>
            </a:r>
            <a:r>
              <a:rPr lang="en-US" sz="3200" dirty="0">
                <a:solidFill>
                  <a:srgbClr val="FFFF00"/>
                </a:solidFill>
                <a:latin typeface="Times New Roman" panose="02020603050405020304" pitchFamily="18" charset="0"/>
                <a:cs typeface="Times New Roman" panose="02020603050405020304" pitchFamily="18" charset="0"/>
              </a:rPr>
              <a:t>bariatric surgery</a:t>
            </a:r>
            <a:r>
              <a:rPr lang="en-US" sz="3200" dirty="0">
                <a:solidFill>
                  <a:schemeClr val="tx1"/>
                </a:solidFill>
                <a:latin typeface="Times New Roman" panose="02020603050405020304" pitchFamily="18" charset="0"/>
                <a:cs typeface="Times New Roman" panose="02020603050405020304" pitchFamily="18" charset="0"/>
              </a:rPr>
              <a:t>, patients can regain weight </a:t>
            </a:r>
            <a:r>
              <a:rPr lang="en-US" sz="3200" dirty="0" smtClean="0">
                <a:solidFill>
                  <a:schemeClr val="tx1"/>
                </a:solidFill>
                <a:latin typeface="Times New Roman" panose="02020603050405020304" pitchFamily="18" charset="0"/>
                <a:cs typeface="Times New Roman" panose="02020603050405020304" pitchFamily="18" charset="0"/>
              </a:rPr>
              <a:t>if they </a:t>
            </a:r>
            <a:r>
              <a:rPr lang="en-US" sz="3200" dirty="0">
                <a:solidFill>
                  <a:schemeClr val="tx1"/>
                </a:solidFill>
                <a:latin typeface="Times New Roman" panose="02020603050405020304" pitchFamily="18" charset="0"/>
                <a:cs typeface="Times New Roman" panose="02020603050405020304" pitchFamily="18" charset="0"/>
              </a:rPr>
              <a:t>fail to implement successful strategies to prevent weight </a:t>
            </a:r>
            <a:r>
              <a:rPr lang="en-US" sz="3200" dirty="0" smtClean="0">
                <a:solidFill>
                  <a:schemeClr val="tx1"/>
                </a:solidFill>
                <a:latin typeface="Times New Roman" panose="02020603050405020304" pitchFamily="18" charset="0"/>
                <a:cs typeface="Times New Roman" panose="02020603050405020304" pitchFamily="18" charset="0"/>
              </a:rPr>
              <a:t>regain :20-50% for 5-year</a:t>
            </a:r>
          </a:p>
        </p:txBody>
      </p:sp>
      <p:sp>
        <p:nvSpPr>
          <p:cNvPr id="4" name="Slide Number Placeholder 3"/>
          <p:cNvSpPr>
            <a:spLocks noGrp="1"/>
          </p:cNvSpPr>
          <p:nvPr>
            <p:ph type="sldNum" sz="quarter" idx="12"/>
          </p:nvPr>
        </p:nvSpPr>
        <p:spPr/>
        <p:txBody>
          <a:bodyPr/>
          <a:lstStyle/>
          <a:p>
            <a:fld id="{82C12627-EF5E-4BCA-89E4-7F43492F06CB}" type="slidenum">
              <a:rPr lang="en-US" smtClean="0"/>
              <a:t>16</a:t>
            </a:fld>
            <a:endParaRPr lang="en-US"/>
          </a:p>
        </p:txBody>
      </p:sp>
      <p:sp>
        <p:nvSpPr>
          <p:cNvPr id="7" name="Title 1"/>
          <p:cNvSpPr>
            <a:spLocks noGrp="1"/>
          </p:cNvSpPr>
          <p:nvPr>
            <p:ph type="title"/>
          </p:nvPr>
        </p:nvSpPr>
        <p:spPr>
          <a:xfrm>
            <a:off x="25667" y="86547"/>
            <a:ext cx="11960685" cy="805819"/>
          </a:xfrm>
        </p:spPr>
        <p:txBody>
          <a:bodyPr>
            <a:normAutofit/>
          </a:bodyPr>
          <a:lstStyle/>
          <a:p>
            <a:r>
              <a:rPr lang="en-US" sz="3200" b="1" cap="none" dirty="0" smtClean="0">
                <a:solidFill>
                  <a:srgbClr val="FFFF00"/>
                </a:solidFill>
                <a:latin typeface="Times New Roman" panose="02020603050405020304" pitchFamily="18" charset="0"/>
                <a:cs typeface="Times New Roman" panose="02020603050405020304" pitchFamily="18" charset="0"/>
              </a:rPr>
              <a:t>Patient Factors</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2000" b="1" cap="none" dirty="0" smtClean="0">
                <a:solidFill>
                  <a:srgbClr val="FFFF00"/>
                </a:solidFill>
                <a:latin typeface="Times New Roman" panose="02020603050405020304" pitchFamily="18" charset="0"/>
                <a:cs typeface="Times New Roman" panose="02020603050405020304" pitchFamily="18" charset="0"/>
              </a:rPr>
              <a:t>Lack of  Recognition of Obesity as a Chronic &amp; Relapsing (</a:t>
            </a:r>
            <a:r>
              <a:rPr lang="en-US" sz="2000" b="1" cap="none" dirty="0" err="1" smtClean="0">
                <a:solidFill>
                  <a:srgbClr val="FFFF00"/>
                </a:solidFill>
                <a:latin typeface="Times New Roman" panose="02020603050405020304" pitchFamily="18" charset="0"/>
                <a:cs typeface="Times New Roman" panose="02020603050405020304" pitchFamily="18" charset="0"/>
              </a:rPr>
              <a:t>cont</a:t>
            </a:r>
            <a:r>
              <a:rPr lang="en-US" sz="2000" b="1" cap="none" dirty="0" smtClean="0">
                <a:solidFill>
                  <a:srgbClr val="FFFF00"/>
                </a:solidFill>
                <a:latin typeface="Times New Roman" panose="02020603050405020304" pitchFamily="18" charset="0"/>
                <a:cs typeface="Times New Roman" panose="02020603050405020304" pitchFamily="18" charset="0"/>
              </a:rPr>
              <a:t>)</a:t>
            </a:r>
            <a:endParaRPr lang="en-US" sz="2000" b="1" dirty="0">
              <a:solidFill>
                <a:srgbClr val="FFFF00"/>
              </a:solidFill>
              <a:latin typeface="Times New Roman" panose="02020603050405020304" pitchFamily="18" charset="0"/>
              <a:cs typeface="Times New Roman" panose="02020603050405020304" pitchFamily="18" charset="0"/>
            </a:endParaRPr>
          </a:p>
        </p:txBody>
      </p:sp>
      <p:pic>
        <p:nvPicPr>
          <p:cNvPr id="5" name="Picture 4"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52781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6266"/>
            <a:ext cx="11806176" cy="6031734"/>
          </a:xfrm>
        </p:spPr>
        <p:txBody>
          <a:bodyPr vert="horz" lIns="91440" tIns="45720" rIns="91440" bIns="45720" rtlCol="0" anchor="ctr">
            <a:noAutofit/>
          </a:bodyPr>
          <a:lstStyle/>
          <a:p>
            <a:r>
              <a:rPr lang="en-US" sz="2400" dirty="0">
                <a:solidFill>
                  <a:schemeClr val="tx1"/>
                </a:solidFill>
                <a:latin typeface="Times New Roman" panose="02020603050405020304" pitchFamily="18" charset="0"/>
                <a:cs typeface="Times New Roman" panose="02020603050405020304" pitchFamily="18" charset="0"/>
              </a:rPr>
              <a:t>People with obesity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hold a wide range of attitudes and beliefs about obesity and its treatment </a:t>
            </a:r>
          </a:p>
          <a:p>
            <a:r>
              <a:rPr lang="en-US" sz="2400" dirty="0">
                <a:solidFill>
                  <a:schemeClr val="tx1"/>
                </a:solidFill>
                <a:latin typeface="Times New Roman" panose="02020603050405020304" pitchFamily="18" charset="0"/>
                <a:cs typeface="Times New Roman" panose="02020603050405020304" pitchFamily="18" charset="0"/>
              </a:rPr>
              <a:t>Rather than seeking advice from HCPs, they prefer alternative sources of information on weight </a:t>
            </a:r>
            <a:r>
              <a:rPr lang="en-US" sz="2400" dirty="0" smtClean="0">
                <a:solidFill>
                  <a:schemeClr val="tx1"/>
                </a:solidFill>
                <a:latin typeface="Times New Roman" panose="02020603050405020304" pitchFamily="18" charset="0"/>
                <a:cs typeface="Times New Roman" panose="02020603050405020304" pitchFamily="18" charset="0"/>
              </a:rPr>
              <a:t>management, such </a:t>
            </a:r>
            <a:r>
              <a:rPr lang="en-US" sz="2400" dirty="0">
                <a:solidFill>
                  <a:schemeClr val="tx1"/>
                </a:solidFill>
                <a:latin typeface="Times New Roman" panose="02020603050405020304" pitchFamily="18" charset="0"/>
                <a:cs typeface="Times New Roman" panose="02020603050405020304" pitchFamily="18" charset="0"/>
              </a:rPr>
              <a:t>as: </a:t>
            </a:r>
          </a:p>
          <a:p>
            <a:pPr lvl="1"/>
            <a:r>
              <a:rPr lang="en-US" sz="2000" dirty="0" smtClean="0">
                <a:solidFill>
                  <a:schemeClr val="tx1"/>
                </a:solidFill>
                <a:latin typeface="Times New Roman" panose="02020603050405020304" pitchFamily="18" charset="0"/>
                <a:cs typeface="Times New Roman" panose="02020603050405020304" pitchFamily="18" charset="0"/>
              </a:rPr>
              <a:t>Internet (fad diet &amp; herbal)</a:t>
            </a: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a:solidFill>
                  <a:schemeClr val="tx1"/>
                </a:solidFill>
                <a:latin typeface="Times New Roman" panose="02020603050405020304" pitchFamily="18" charset="0"/>
                <a:cs typeface="Times New Roman" panose="02020603050405020304" pitchFamily="18" charset="0"/>
              </a:rPr>
              <a:t>Family</a:t>
            </a:r>
          </a:p>
          <a:p>
            <a:pPr lvl="1"/>
            <a:r>
              <a:rPr lang="en-US" sz="2000" dirty="0">
                <a:solidFill>
                  <a:schemeClr val="tx1"/>
                </a:solidFill>
                <a:latin typeface="Times New Roman" panose="02020603050405020304" pitchFamily="18" charset="0"/>
                <a:cs typeface="Times New Roman" panose="02020603050405020304" pitchFamily="18" charset="0"/>
              </a:rPr>
              <a:t>Friends</a:t>
            </a:r>
          </a:p>
          <a:p>
            <a:pPr lvl="1"/>
            <a:r>
              <a:rPr lang="en-US" sz="2000" dirty="0" smtClean="0">
                <a:solidFill>
                  <a:schemeClr val="tx1"/>
                </a:solidFill>
                <a:latin typeface="Times New Roman" panose="02020603050405020304" pitchFamily="18" charset="0"/>
                <a:cs typeface="Times New Roman" panose="02020603050405020304" pitchFamily="18" charset="0"/>
              </a:rPr>
              <a:t>Television </a:t>
            </a:r>
            <a:r>
              <a:rPr lang="en-US" sz="2000" dirty="0">
                <a:solidFill>
                  <a:schemeClr val="tx1"/>
                </a:solidFill>
                <a:latin typeface="Times New Roman" panose="02020603050405020304" pitchFamily="18" charset="0"/>
                <a:cs typeface="Times New Roman" panose="02020603050405020304" pitchFamily="18" charset="0"/>
              </a:rPr>
              <a:t>programs</a:t>
            </a:r>
          </a:p>
          <a:p>
            <a:pPr lvl="1"/>
            <a:r>
              <a:rPr lang="en-US" sz="2000" dirty="0" smtClean="0">
                <a:solidFill>
                  <a:schemeClr val="tx1"/>
                </a:solidFill>
                <a:latin typeface="Times New Roman" panose="02020603050405020304" pitchFamily="18" charset="0"/>
                <a:cs typeface="Times New Roman" panose="02020603050405020304" pitchFamily="18" charset="0"/>
              </a:rPr>
              <a:t>Smartphone </a:t>
            </a:r>
            <a:r>
              <a:rPr lang="en-US" sz="2000" dirty="0">
                <a:solidFill>
                  <a:schemeClr val="tx1"/>
                </a:solidFill>
                <a:latin typeface="Times New Roman" panose="02020603050405020304" pitchFamily="18" charset="0"/>
                <a:cs typeface="Times New Roman" panose="02020603050405020304" pitchFamily="18" charset="0"/>
              </a:rPr>
              <a:t>applications. </a:t>
            </a:r>
          </a:p>
          <a:p>
            <a:r>
              <a:rPr lang="en-US" sz="2400" dirty="0">
                <a:solidFill>
                  <a:schemeClr val="tx1"/>
                </a:solidFill>
                <a:latin typeface="Times New Roman" panose="02020603050405020304" pitchFamily="18" charset="0"/>
                <a:cs typeface="Times New Roman" panose="02020603050405020304" pitchFamily="18" charset="0"/>
              </a:rPr>
              <a:t>These sources are likely to be ineffective and might even pose significant health </a:t>
            </a:r>
            <a:r>
              <a:rPr lang="en-US" sz="2400" dirty="0" smtClean="0">
                <a:solidFill>
                  <a:schemeClr val="tx1"/>
                </a:solidFill>
                <a:latin typeface="Times New Roman" panose="02020603050405020304" pitchFamily="18" charset="0"/>
                <a:cs typeface="Times New Roman" panose="02020603050405020304" pitchFamily="18" charset="0"/>
              </a:rPr>
              <a:t>risks:</a:t>
            </a:r>
          </a:p>
          <a:p>
            <a:pPr lvl="1">
              <a:defRPr/>
            </a:pPr>
            <a:r>
              <a:rPr lang="en-US" dirty="0">
                <a:solidFill>
                  <a:schemeClr val="tx1"/>
                </a:solidFill>
                <a:latin typeface="Times New Roman" panose="02020603050405020304" pitchFamily="18" charset="0"/>
                <a:cs typeface="Times New Roman" panose="02020603050405020304" pitchFamily="18" charset="0"/>
              </a:rPr>
              <a:t>Weight loss is often water loss</a:t>
            </a:r>
          </a:p>
          <a:p>
            <a:pPr lvl="1">
              <a:defRPr/>
            </a:pPr>
            <a:r>
              <a:rPr lang="en-US" dirty="0">
                <a:solidFill>
                  <a:schemeClr val="tx1"/>
                </a:solidFill>
                <a:latin typeface="Times New Roman" panose="02020603050405020304" pitchFamily="18" charset="0"/>
                <a:cs typeface="Times New Roman" panose="02020603050405020304" pitchFamily="18" charset="0"/>
              </a:rPr>
              <a:t>Supplements may be dangerous</a:t>
            </a:r>
          </a:p>
          <a:p>
            <a:pPr lvl="1">
              <a:defRPr/>
            </a:pPr>
            <a:r>
              <a:rPr lang="en-US" dirty="0">
                <a:solidFill>
                  <a:schemeClr val="tx1"/>
                </a:solidFill>
                <a:latin typeface="Times New Roman" panose="02020603050405020304" pitchFamily="18" charset="0"/>
                <a:cs typeface="Times New Roman" panose="02020603050405020304" pitchFamily="18" charset="0"/>
              </a:rPr>
              <a:t>Diet may lack essential nutrients</a:t>
            </a:r>
          </a:p>
          <a:p>
            <a:pPr lvl="1">
              <a:defRPr/>
            </a:pPr>
            <a:r>
              <a:rPr lang="en-US" dirty="0" smtClean="0">
                <a:solidFill>
                  <a:schemeClr val="tx1"/>
                </a:solidFill>
                <a:latin typeface="Times New Roman" panose="02020603050405020304" pitchFamily="18" charset="0"/>
                <a:cs typeface="Times New Roman" panose="02020603050405020304" pitchFamily="18" charset="0"/>
              </a:rPr>
              <a:t>Use </a:t>
            </a:r>
            <a:r>
              <a:rPr lang="en-US" dirty="0">
                <a:solidFill>
                  <a:schemeClr val="tx1"/>
                </a:solidFill>
                <a:latin typeface="Times New Roman" panose="02020603050405020304" pitchFamily="18" charset="0"/>
                <a:cs typeface="Times New Roman" panose="02020603050405020304" pitchFamily="18" charset="0"/>
              </a:rPr>
              <a:t>non prescription appetite suppressants to control </a:t>
            </a:r>
            <a:r>
              <a:rPr lang="en-US" dirty="0" smtClean="0">
                <a:solidFill>
                  <a:schemeClr val="tx1"/>
                </a:solidFill>
                <a:latin typeface="Times New Roman" panose="02020603050405020304" pitchFamily="18" charset="0"/>
                <a:cs typeface="Times New Roman" panose="02020603050405020304" pitchFamily="18" charset="0"/>
              </a:rPr>
              <a:t>eating (ephedrine)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17</a:t>
            </a:fld>
            <a:endParaRPr lang="en-US" dirty="0"/>
          </a:p>
        </p:txBody>
      </p:sp>
      <p:sp>
        <p:nvSpPr>
          <p:cNvPr id="5" name="Title 1"/>
          <p:cNvSpPr>
            <a:spLocks noGrp="1"/>
          </p:cNvSpPr>
          <p:nvPr>
            <p:ph type="title"/>
          </p:nvPr>
        </p:nvSpPr>
        <p:spPr>
          <a:xfrm>
            <a:off x="0" y="0"/>
            <a:ext cx="12063412" cy="1022069"/>
          </a:xfrm>
        </p:spPr>
        <p:txBody>
          <a:bodyPr>
            <a:normAutofit/>
          </a:bodyPr>
          <a:lstStyle/>
          <a:p>
            <a:r>
              <a:rPr lang="en-US" b="1" cap="none" dirty="0" smtClean="0">
                <a:solidFill>
                  <a:srgbClr val="FFFF00"/>
                </a:solidFill>
                <a:latin typeface="Times New Roman" panose="02020603050405020304" pitchFamily="18" charset="0"/>
                <a:cs typeface="Times New Roman" panose="02020603050405020304" pitchFamily="18" charset="0"/>
              </a:rPr>
              <a:t>Patient Factors</a:t>
            </a:r>
            <a:r>
              <a:rPr lang="en-US" b="1" dirty="0" smtClean="0">
                <a:solidFill>
                  <a:srgbClr val="FFFF00"/>
                </a:solidFill>
                <a:latin typeface="Times New Roman" panose="02020603050405020304" pitchFamily="18" charset="0"/>
                <a:cs typeface="Times New Roman" panose="02020603050405020304" pitchFamily="18" charset="0"/>
              </a:rPr>
              <a:t>: </a:t>
            </a:r>
            <a:r>
              <a:rPr lang="en-US" sz="2400" b="1" cap="none" dirty="0">
                <a:solidFill>
                  <a:srgbClr val="FFFF00"/>
                </a:solidFill>
                <a:latin typeface="Times New Roman" panose="02020603050405020304" pitchFamily="18" charset="0"/>
                <a:cs typeface="Times New Roman" panose="02020603050405020304" pitchFamily="18" charset="0"/>
              </a:rPr>
              <a:t>Misbelief </a:t>
            </a:r>
            <a:r>
              <a:rPr lang="en-US" sz="2400" b="1" cap="none" dirty="0" smtClean="0">
                <a:solidFill>
                  <a:srgbClr val="FFFF00"/>
                </a:solidFill>
                <a:latin typeface="Times New Roman" panose="02020603050405020304" pitchFamily="18" charset="0"/>
                <a:cs typeface="Times New Roman" panose="02020603050405020304" pitchFamily="18" charset="0"/>
              </a:rPr>
              <a:t>&amp; Misinformation </a:t>
            </a:r>
            <a:r>
              <a:rPr lang="en-US" sz="2400" b="1" cap="none" dirty="0">
                <a:solidFill>
                  <a:srgbClr val="FFFF00"/>
                </a:solidFill>
                <a:latin typeface="Times New Roman" panose="02020603050405020304" pitchFamily="18" charset="0"/>
                <a:cs typeface="Times New Roman" panose="02020603050405020304" pitchFamily="18" charset="0"/>
              </a:rPr>
              <a:t>about </a:t>
            </a:r>
            <a:r>
              <a:rPr lang="en-US" sz="2400" b="1" cap="none" dirty="0" smtClean="0">
                <a:solidFill>
                  <a:srgbClr val="FFFF00"/>
                </a:solidFill>
                <a:latin typeface="Times New Roman" panose="02020603050405020304" pitchFamily="18" charset="0"/>
                <a:cs typeface="Times New Roman" panose="02020603050405020304" pitchFamily="18" charset="0"/>
              </a:rPr>
              <a:t>Obesity Management</a:t>
            </a:r>
            <a:endParaRPr lang="en-US" sz="2000" b="1" dirty="0">
              <a:solidFill>
                <a:srgbClr val="FFFF00"/>
              </a:solidFill>
              <a:latin typeface="Times New Roman" panose="02020603050405020304" pitchFamily="18" charset="0"/>
              <a:cs typeface="Times New Roman" panose="02020603050405020304" pitchFamily="18" charset="0"/>
            </a:endParaRPr>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81319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20" y="401606"/>
            <a:ext cx="8534400" cy="909402"/>
          </a:xfrm>
        </p:spPr>
        <p:txBody>
          <a:bodyPr/>
          <a:lstStyle/>
          <a:p>
            <a:r>
              <a:rPr lang="en-US" b="1" cap="none" dirty="0">
                <a:solidFill>
                  <a:srgbClr val="FFFF00"/>
                </a:solidFill>
                <a:latin typeface="Times New Roman" panose="02020603050405020304" pitchFamily="18" charset="0"/>
                <a:cs typeface="Times New Roman" panose="02020603050405020304" pitchFamily="18" charset="0"/>
              </a:rPr>
              <a:t>Patient Factors</a:t>
            </a:r>
            <a:r>
              <a:rPr lang="en-US" b="1" dirty="0">
                <a:solidFill>
                  <a:srgbClr val="FFFF00"/>
                </a:solidFill>
                <a:latin typeface="Times New Roman" panose="02020603050405020304" pitchFamily="18" charset="0"/>
                <a:cs typeface="Times New Roman" panose="02020603050405020304" pitchFamily="18" charset="0"/>
              </a:rPr>
              <a:t>: </a:t>
            </a:r>
            <a:r>
              <a:rPr lang="en-US" sz="2800" b="1" cap="none" dirty="0">
                <a:solidFill>
                  <a:srgbClr val="FFFF00"/>
                </a:solidFill>
                <a:latin typeface="Times New Roman" panose="02020603050405020304" pitchFamily="18" charset="0"/>
                <a:cs typeface="Times New Roman" panose="02020603050405020304" pitchFamily="18" charset="0"/>
              </a:rPr>
              <a:t>Environmental Factors </a:t>
            </a:r>
          </a:p>
        </p:txBody>
      </p:sp>
      <p:sp>
        <p:nvSpPr>
          <p:cNvPr id="3" name="Content Placeholder 2"/>
          <p:cNvSpPr>
            <a:spLocks noGrp="1"/>
          </p:cNvSpPr>
          <p:nvPr>
            <p:ph idx="1"/>
          </p:nvPr>
        </p:nvSpPr>
        <p:spPr>
          <a:xfrm>
            <a:off x="232520" y="1630497"/>
            <a:ext cx="11269089" cy="4781320"/>
          </a:xfrm>
        </p:spPr>
        <p:txBody>
          <a:bodyPr>
            <a:normAutofit fontScale="92500" lnSpcReduction="10000"/>
          </a:bodyPr>
          <a:lstStyle/>
          <a:p>
            <a:r>
              <a:rPr lang="en-US" sz="2800" b="1" dirty="0">
                <a:solidFill>
                  <a:srgbClr val="FFFF00"/>
                </a:solidFill>
                <a:latin typeface="Times New Roman" panose="02020603050405020304" pitchFamily="18" charset="0"/>
                <a:cs typeface="Times New Roman" panose="02020603050405020304" pitchFamily="18" charset="0"/>
              </a:rPr>
              <a:t>Culture</a:t>
            </a:r>
            <a:r>
              <a:rPr lang="en-US" sz="2800" dirty="0">
                <a:solidFill>
                  <a:schemeClr val="tx1"/>
                </a:solidFill>
                <a:latin typeface="Times New Roman" panose="02020603050405020304" pitchFamily="18" charset="0"/>
                <a:cs typeface="Times New Roman" panose="02020603050405020304" pitchFamily="18" charset="0"/>
              </a:rPr>
              <a:t> and </a:t>
            </a:r>
            <a:r>
              <a:rPr lang="en-US" sz="2800" b="1" dirty="0">
                <a:solidFill>
                  <a:srgbClr val="FFFF00"/>
                </a:solidFill>
                <a:latin typeface="Times New Roman" panose="02020603050405020304" pitchFamily="18" charset="0"/>
                <a:cs typeface="Times New Roman" panose="02020603050405020304" pitchFamily="18" charset="0"/>
              </a:rPr>
              <a:t>family</a:t>
            </a:r>
            <a:r>
              <a:rPr lang="en-US" sz="2800" dirty="0">
                <a:solidFill>
                  <a:schemeClr val="tx1"/>
                </a:solidFill>
                <a:latin typeface="Times New Roman" panose="02020603050405020304" pitchFamily="18" charset="0"/>
                <a:cs typeface="Times New Roman" panose="02020603050405020304" pitchFamily="18" charset="0"/>
              </a:rPr>
              <a:t> influence the beliefs, attitudes, knowledge, and behaviors of an individual toward obesity </a:t>
            </a:r>
            <a:r>
              <a:rPr lang="en-US" sz="2800" dirty="0" smtClean="0">
                <a:solidFill>
                  <a:schemeClr val="tx1"/>
                </a:solidFill>
                <a:latin typeface="Times New Roman" panose="02020603050405020304" pitchFamily="18" charset="0"/>
                <a:cs typeface="Times New Roman" panose="02020603050405020304" pitchFamily="18" charset="0"/>
              </a:rPr>
              <a:t>self-management</a:t>
            </a:r>
          </a:p>
          <a:p>
            <a:r>
              <a:rPr lang="en-US" sz="2800" dirty="0" smtClean="0">
                <a:solidFill>
                  <a:schemeClr val="tx1"/>
                </a:solidFill>
                <a:latin typeface="Times New Roman" panose="02020603050405020304" pitchFamily="18" charset="0"/>
                <a:cs typeface="Times New Roman" panose="02020603050405020304" pitchFamily="18" charset="0"/>
              </a:rPr>
              <a:t>It </a:t>
            </a:r>
            <a:r>
              <a:rPr lang="en-US" sz="2800" dirty="0">
                <a:solidFill>
                  <a:schemeClr val="tx1"/>
                </a:solidFill>
                <a:latin typeface="Times New Roman" panose="02020603050405020304" pitchFamily="18" charset="0"/>
                <a:cs typeface="Times New Roman" panose="02020603050405020304" pitchFamily="18" charset="0"/>
              </a:rPr>
              <a:t>might be difficult </a:t>
            </a:r>
            <a:r>
              <a:rPr lang="en-US" sz="2800" dirty="0" smtClean="0">
                <a:solidFill>
                  <a:schemeClr val="tx1"/>
                </a:solidFill>
                <a:latin typeface="Times New Roman" panose="02020603050405020304" pitchFamily="18" charset="0"/>
                <a:cs typeface="Times New Roman" panose="02020603050405020304" pitchFamily="18" charset="0"/>
              </a:rPr>
              <a:t>to overcome </a:t>
            </a:r>
            <a:r>
              <a:rPr lang="en-US" sz="2800" dirty="0">
                <a:solidFill>
                  <a:schemeClr val="tx1"/>
                </a:solidFill>
                <a:latin typeface="Times New Roman" panose="02020603050405020304" pitchFamily="18" charset="0"/>
                <a:cs typeface="Times New Roman" panose="02020603050405020304" pitchFamily="18" charset="0"/>
              </a:rPr>
              <a:t>overeating during social gatherings, and social and </a:t>
            </a:r>
            <a:r>
              <a:rPr lang="en-US" sz="2800" dirty="0" smtClean="0">
                <a:solidFill>
                  <a:schemeClr val="tx1"/>
                </a:solidFill>
                <a:latin typeface="Times New Roman" panose="02020603050405020304" pitchFamily="18" charset="0"/>
                <a:cs typeface="Times New Roman" panose="02020603050405020304" pitchFamily="18" charset="0"/>
              </a:rPr>
              <a:t>professional obligations </a:t>
            </a:r>
            <a:r>
              <a:rPr lang="en-US" sz="2800" dirty="0">
                <a:solidFill>
                  <a:schemeClr val="tx1"/>
                </a:solidFill>
                <a:latin typeface="Times New Roman" panose="02020603050405020304" pitchFamily="18" charset="0"/>
                <a:cs typeface="Times New Roman" panose="02020603050405020304" pitchFamily="18" charset="0"/>
              </a:rPr>
              <a:t>can sabotage patient efforts</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Successful weight loss may depend upon family functioning or finding a support system within and/or outside the </a:t>
            </a:r>
            <a:r>
              <a:rPr lang="en-US" sz="2800" dirty="0" smtClean="0">
                <a:solidFill>
                  <a:schemeClr val="tx1"/>
                </a:solidFill>
                <a:latin typeface="Times New Roman" panose="02020603050405020304" pitchFamily="18" charset="0"/>
                <a:cs typeface="Times New Roman" panose="02020603050405020304" pitchFamily="18" charset="0"/>
              </a:rPr>
              <a:t>family</a:t>
            </a:r>
          </a:p>
          <a:p>
            <a:r>
              <a:rPr lang="en-US" sz="2800" dirty="0" smtClean="0">
                <a:solidFill>
                  <a:schemeClr val="tx1"/>
                </a:solidFill>
                <a:latin typeface="Times New Roman" panose="02020603050405020304" pitchFamily="18" charset="0"/>
                <a:cs typeface="Times New Roman" panose="02020603050405020304" pitchFamily="18" charset="0"/>
              </a:rPr>
              <a:t>Parental work schedules </a:t>
            </a:r>
            <a:r>
              <a:rPr lang="en-US" sz="2800" dirty="0">
                <a:solidFill>
                  <a:schemeClr val="tx1"/>
                </a:solidFill>
                <a:latin typeface="Times New Roman" panose="02020603050405020304" pitchFamily="18" charset="0"/>
                <a:cs typeface="Times New Roman" panose="02020603050405020304" pitchFamily="18" charset="0"/>
              </a:rPr>
              <a:t>and family eating habits were the most frequently </a:t>
            </a:r>
            <a:r>
              <a:rPr lang="en-US" sz="2800" dirty="0" smtClean="0">
                <a:solidFill>
                  <a:schemeClr val="tx1"/>
                </a:solidFill>
                <a:latin typeface="Times New Roman" panose="02020603050405020304" pitchFamily="18" charset="0"/>
                <a:cs typeface="Times New Roman" panose="02020603050405020304" pitchFamily="18" charset="0"/>
              </a:rPr>
              <a:t>cited barriers </a:t>
            </a:r>
            <a:r>
              <a:rPr lang="en-US" sz="2800" dirty="0">
                <a:solidFill>
                  <a:schemeClr val="tx1"/>
                </a:solidFill>
                <a:latin typeface="Times New Roman" panose="02020603050405020304" pitchFamily="18" charset="0"/>
                <a:cs typeface="Times New Roman" panose="02020603050405020304" pitchFamily="18" charset="0"/>
              </a:rPr>
              <a:t>to healthy eating and exercise among studies of obese </a:t>
            </a:r>
            <a:r>
              <a:rPr lang="en-US" sz="2800" dirty="0" smtClean="0">
                <a:solidFill>
                  <a:schemeClr val="tx1"/>
                </a:solidFill>
                <a:latin typeface="Times New Roman" panose="02020603050405020304" pitchFamily="18" charset="0"/>
                <a:cs typeface="Times New Roman" panose="02020603050405020304" pitchFamily="18" charset="0"/>
              </a:rPr>
              <a:t>adolescents</a:t>
            </a:r>
          </a:p>
          <a:p>
            <a:r>
              <a:rPr lang="en-US" sz="2800" dirty="0">
                <a:solidFill>
                  <a:schemeClr val="tx1"/>
                </a:solidFill>
                <a:latin typeface="Times New Roman" panose="02020603050405020304" pitchFamily="18" charset="0"/>
                <a:cs typeface="Times New Roman" panose="02020603050405020304" pitchFamily="18" charset="0"/>
              </a:rPr>
              <a:t>Easy access to high calorie food makes it harder to eat </a:t>
            </a:r>
            <a:r>
              <a:rPr lang="en-US" sz="2800" dirty="0" smtClean="0">
                <a:solidFill>
                  <a:schemeClr val="tx1"/>
                </a:solidFill>
                <a:latin typeface="Times New Roman" panose="02020603050405020304" pitchFamily="18" charset="0"/>
                <a:cs typeface="Times New Roman" panose="02020603050405020304" pitchFamily="18" charset="0"/>
              </a:rPr>
              <a:t>properly</a:t>
            </a:r>
          </a:p>
          <a:p>
            <a:r>
              <a:rPr lang="en-US" sz="2800" dirty="0">
                <a:solidFill>
                  <a:schemeClr val="tx1"/>
                </a:solidFill>
                <a:latin typeface="Times New Roman" panose="02020603050405020304" pitchFamily="18" charset="0"/>
                <a:cs typeface="Times New Roman" panose="02020603050405020304" pitchFamily="18" charset="0"/>
              </a:rPr>
              <a:t>Modern “conveniences” make activity less </a:t>
            </a:r>
            <a:r>
              <a:rPr lang="en-US" sz="2800" dirty="0" smtClean="0">
                <a:solidFill>
                  <a:schemeClr val="tx1"/>
                </a:solidFill>
                <a:latin typeface="Times New Roman" panose="02020603050405020304" pitchFamily="18" charset="0"/>
                <a:cs typeface="Times New Roman" panose="02020603050405020304" pitchFamily="18" charset="0"/>
              </a:rPr>
              <a:t>likely</a:t>
            </a:r>
          </a:p>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18</a:t>
            </a:fld>
            <a:endParaRPr lang="en-US"/>
          </a:p>
        </p:txBody>
      </p:sp>
      <p:pic>
        <p:nvPicPr>
          <p:cNvPr id="5" name="Picture 4"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05315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68" y="1469184"/>
            <a:ext cx="11710930" cy="4340646"/>
          </a:xfrm>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Cost of treatment is a significant barrier to obesity management, particularly for patients with a low socioeconomic status in </a:t>
            </a:r>
            <a:r>
              <a:rPr lang="en-US" sz="3200" dirty="0" smtClean="0">
                <a:solidFill>
                  <a:schemeClr val="tx1"/>
                </a:solidFill>
                <a:latin typeface="Times New Roman" panose="02020603050405020304" pitchFamily="18" charset="0"/>
                <a:cs typeface="Times New Roman" panose="02020603050405020304" pitchFamily="18" charset="0"/>
              </a:rPr>
              <a:t>developed countries</a:t>
            </a:r>
          </a:p>
          <a:p>
            <a:r>
              <a:rPr lang="en-US" sz="3200" dirty="0" smtClean="0">
                <a:solidFill>
                  <a:schemeClr val="tx1"/>
                </a:solidFill>
                <a:latin typeface="Times New Roman" panose="02020603050405020304" pitchFamily="18" charset="0"/>
                <a:cs typeface="Times New Roman" panose="02020603050405020304" pitchFamily="18" charset="0"/>
              </a:rPr>
              <a:t>High cost of:</a:t>
            </a: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Healthy diet</a:t>
            </a: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Gymnasiums</a:t>
            </a: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Membership </a:t>
            </a:r>
            <a:r>
              <a:rPr lang="en-US" sz="2800" dirty="0">
                <a:solidFill>
                  <a:schemeClr val="tx1"/>
                </a:solidFill>
                <a:latin typeface="Times New Roman" panose="02020603050405020304" pitchFamily="18" charset="0"/>
                <a:cs typeface="Times New Roman" panose="02020603050405020304" pitchFamily="18" charset="0"/>
              </a:rPr>
              <a:t>in </a:t>
            </a:r>
            <a:r>
              <a:rPr lang="en-US" sz="2800" dirty="0" smtClean="0">
                <a:solidFill>
                  <a:schemeClr val="tx1"/>
                </a:solidFill>
                <a:latin typeface="Times New Roman" panose="02020603050405020304" pitchFamily="18" charset="0"/>
                <a:cs typeface="Times New Roman" panose="02020603050405020304" pitchFamily="18" charset="0"/>
              </a:rPr>
              <a:t>commercial weight </a:t>
            </a:r>
            <a:r>
              <a:rPr lang="en-US" sz="2800" dirty="0">
                <a:solidFill>
                  <a:schemeClr val="tx1"/>
                </a:solidFill>
                <a:latin typeface="Times New Roman" panose="02020603050405020304" pitchFamily="18" charset="0"/>
                <a:cs typeface="Times New Roman" panose="02020603050405020304" pitchFamily="18" charset="0"/>
              </a:rPr>
              <a:t>loss </a:t>
            </a:r>
            <a:r>
              <a:rPr lang="en-US" sz="2800" dirty="0" smtClean="0">
                <a:solidFill>
                  <a:schemeClr val="tx1"/>
                </a:solidFill>
                <a:latin typeface="Times New Roman" panose="02020603050405020304" pitchFamily="18" charset="0"/>
                <a:cs typeface="Times New Roman" panose="02020603050405020304" pitchFamily="18" charset="0"/>
              </a:rPr>
              <a:t>programs</a:t>
            </a: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medications </a:t>
            </a:r>
            <a:r>
              <a:rPr lang="en-US" sz="2800" dirty="0" smtClean="0">
                <a:solidFill>
                  <a:schemeClr val="tx1"/>
                </a:solidFill>
                <a:latin typeface="Times New Roman" panose="02020603050405020304" pitchFamily="18" charset="0"/>
                <a:cs typeface="Times New Roman" panose="02020603050405020304" pitchFamily="18" charset="0"/>
              </a:rPr>
              <a:t>are not </a:t>
            </a:r>
            <a:r>
              <a:rPr lang="en-US" sz="2800" dirty="0">
                <a:solidFill>
                  <a:schemeClr val="tx1"/>
                </a:solidFill>
                <a:latin typeface="Times New Roman" panose="02020603050405020304" pitchFamily="18" charset="0"/>
                <a:cs typeface="Times New Roman" panose="02020603050405020304" pitchFamily="18" charset="0"/>
              </a:rPr>
              <a:t>reimbursed by health care systems</a:t>
            </a:r>
          </a:p>
        </p:txBody>
      </p:sp>
      <p:sp>
        <p:nvSpPr>
          <p:cNvPr id="4" name="Slide Number Placeholder 3"/>
          <p:cNvSpPr>
            <a:spLocks noGrp="1"/>
          </p:cNvSpPr>
          <p:nvPr>
            <p:ph type="sldNum" sz="quarter" idx="12"/>
          </p:nvPr>
        </p:nvSpPr>
        <p:spPr/>
        <p:txBody>
          <a:bodyPr/>
          <a:lstStyle/>
          <a:p>
            <a:fld id="{82C12627-EF5E-4BCA-89E4-7F43492F06CB}" type="slidenum">
              <a:rPr lang="en-US" smtClean="0"/>
              <a:t>19</a:t>
            </a:fld>
            <a:endParaRPr lang="en-US"/>
          </a:p>
        </p:txBody>
      </p:sp>
      <p:sp>
        <p:nvSpPr>
          <p:cNvPr id="5" name="Title 1"/>
          <p:cNvSpPr>
            <a:spLocks noGrp="1"/>
          </p:cNvSpPr>
          <p:nvPr>
            <p:ph type="title"/>
          </p:nvPr>
        </p:nvSpPr>
        <p:spPr>
          <a:xfrm>
            <a:off x="133368" y="102618"/>
            <a:ext cx="8534400" cy="844833"/>
          </a:xfrm>
        </p:spPr>
        <p:txBody>
          <a:bodyPr/>
          <a:lstStyle/>
          <a:p>
            <a:r>
              <a:rPr lang="en-US" b="1" cap="none" dirty="0">
                <a:solidFill>
                  <a:srgbClr val="FFFF00"/>
                </a:solidFill>
                <a:latin typeface="Times New Roman" panose="02020603050405020304" pitchFamily="18" charset="0"/>
                <a:cs typeface="Times New Roman" panose="02020603050405020304" pitchFamily="18" charset="0"/>
              </a:rPr>
              <a:t>Patient Factors</a:t>
            </a:r>
            <a:r>
              <a:rPr lang="en-US" b="1" dirty="0">
                <a:solidFill>
                  <a:srgbClr val="FFFF00"/>
                </a:solidFill>
                <a:latin typeface="Times New Roman" panose="02020603050405020304" pitchFamily="18" charset="0"/>
                <a:cs typeface="Times New Roman" panose="02020603050405020304" pitchFamily="18" charset="0"/>
              </a:rPr>
              <a:t>: </a:t>
            </a:r>
            <a:r>
              <a:rPr lang="en-US" sz="2800" b="1" cap="none" dirty="0" smtClean="0">
                <a:solidFill>
                  <a:srgbClr val="FFFF00"/>
                </a:solidFill>
                <a:latin typeface="Times New Roman" panose="02020603050405020304" pitchFamily="18" charset="0"/>
                <a:cs typeface="Times New Roman" panose="02020603050405020304" pitchFamily="18" charset="0"/>
              </a:rPr>
              <a:t>Cost</a:t>
            </a:r>
            <a:endParaRPr lang="en-US" sz="2800" b="1" cap="none" dirty="0">
              <a:solidFill>
                <a:srgbClr val="FFFF00"/>
              </a:solidFill>
              <a:latin typeface="Times New Roman" panose="02020603050405020304" pitchFamily="18" charset="0"/>
              <a:cs typeface="Times New Roman" panose="02020603050405020304" pitchFamily="18" charset="0"/>
            </a:endParaRPr>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61110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536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Rectangle 4"/>
          <p:cNvSpPr>
            <a:spLocks noGrp="1" noChangeArrowheads="1"/>
          </p:cNvSpPr>
          <p:nvPr>
            <p:ph type="title"/>
          </p:nvPr>
        </p:nvSpPr>
        <p:spPr>
          <a:xfrm>
            <a:off x="684212" y="126270"/>
            <a:ext cx="8534400" cy="1507067"/>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Obesity</a:t>
            </a:r>
          </a:p>
        </p:txBody>
      </p:sp>
      <p:sp>
        <p:nvSpPr>
          <p:cNvPr id="3" name="Rectangle 5"/>
          <p:cNvSpPr>
            <a:spLocks noGrp="1" noChangeArrowheads="1"/>
          </p:cNvSpPr>
          <p:nvPr>
            <p:ph type="body" idx="1"/>
          </p:nvPr>
        </p:nvSpPr>
        <p:spPr>
          <a:xfrm>
            <a:off x="107452" y="1182291"/>
            <a:ext cx="12084548" cy="4626352"/>
          </a:xfrm>
        </p:spPr>
        <p:txBody>
          <a:bodyPr>
            <a:noAutofit/>
          </a:bodyPr>
          <a:lstStyle/>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prevalence of obesity is increasing </a:t>
            </a:r>
            <a:r>
              <a:rPr lang="en-US" sz="2800" dirty="0" smtClean="0">
                <a:solidFill>
                  <a:schemeClr val="tx1"/>
                </a:solidFill>
                <a:latin typeface="Times New Roman" panose="02020603050405020304" pitchFamily="18" charset="0"/>
                <a:cs typeface="Times New Roman" panose="02020603050405020304" pitchFamily="18" charset="0"/>
              </a:rPr>
              <a:t>worldwide</a:t>
            </a:r>
          </a:p>
          <a:p>
            <a:pPr>
              <a:buFont typeface="Wingdings" panose="05000000000000000000" pitchFamily="2" charset="2"/>
              <a:buChar char="Ø"/>
            </a:pPr>
            <a:endParaRPr lang="en-US"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is a chronic, relapsing, and progressive disease </a:t>
            </a:r>
            <a:endParaRPr lang="en-US"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is </a:t>
            </a:r>
            <a:r>
              <a:rPr lang="en-US" sz="2800" dirty="0" smtClean="0">
                <a:solidFill>
                  <a:schemeClr val="tx1"/>
                </a:solidFill>
                <a:latin typeface="Times New Roman" panose="02020603050405020304" pitchFamily="18" charset="0"/>
                <a:cs typeface="Times New Roman" panose="02020603050405020304" pitchFamily="18" charset="0"/>
              </a:rPr>
              <a:t>associated </a:t>
            </a:r>
            <a:r>
              <a:rPr lang="en-US" sz="2800" dirty="0">
                <a:solidFill>
                  <a:schemeClr val="tx1"/>
                </a:solidFill>
                <a:latin typeface="Times New Roman" panose="02020603050405020304" pitchFamily="18" charset="0"/>
                <a:cs typeface="Times New Roman" panose="02020603050405020304" pitchFamily="18" charset="0"/>
              </a:rPr>
              <a:t>with serious complications and </a:t>
            </a:r>
            <a:r>
              <a:rPr lang="en-US" sz="2800" dirty="0" smtClean="0">
                <a:solidFill>
                  <a:schemeClr val="tx1"/>
                </a:solidFill>
                <a:latin typeface="Times New Roman" panose="02020603050405020304" pitchFamily="18" charset="0"/>
                <a:cs typeface="Times New Roman" panose="02020603050405020304" pitchFamily="18" charset="0"/>
              </a:rPr>
              <a:t>comorbidities</a:t>
            </a:r>
          </a:p>
          <a:p>
            <a:pPr>
              <a:buFont typeface="Wingdings" panose="05000000000000000000" pitchFamily="2" charset="2"/>
              <a:buChar char="Ø"/>
            </a:pPr>
            <a:endParaRPr lang="en-US" sz="28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solidFill>
                  <a:schemeClr val="tx1"/>
                </a:solidFill>
                <a:latin typeface="Times New Roman" panose="02020603050405020304" pitchFamily="18" charset="0"/>
                <a:cs typeface="Times New Roman" panose="02020603050405020304" pitchFamily="18" charset="0"/>
              </a:rPr>
              <a:t>Obesity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has been associated with the increased risk of </a:t>
            </a:r>
            <a:r>
              <a:rPr lang="en-US" sz="2800" dirty="0" smtClean="0">
                <a:solidFill>
                  <a:schemeClr val="tx1"/>
                </a:solidFill>
                <a:latin typeface="Times New Roman" panose="02020603050405020304" pitchFamily="18" charset="0"/>
                <a:cs typeface="Times New Roman" panose="02020603050405020304" pitchFamily="18" charset="0"/>
              </a:rPr>
              <a:t>mortality: CVD &amp; Cancers</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3"/>
          <p:cNvSpPr txBox="1">
            <a:spLocks/>
          </p:cNvSpPr>
          <p:nvPr/>
        </p:nvSpPr>
        <p:spPr>
          <a:xfrm>
            <a:off x="10363200" y="5578475"/>
            <a:ext cx="1142245" cy="669925"/>
          </a:xfrm>
          <a:prstGeom prst="rect">
            <a:avLst/>
          </a:prstGeom>
        </p:spPr>
        <p:txBody>
          <a:bodyPr vert="horz" lIns="91440" tIns="45720" rIns="91440" bIns="45720" rtlCol="0" anchor="b"/>
          <a:lstStyle>
            <a:defPPr>
              <a:defRPr lang="en-US"/>
            </a:defPPr>
            <a:lvl1pPr marL="0" algn="r" defTabSz="914400" rtl="0" eaLnBrk="1" latinLnBrk="0" hangingPunct="1">
              <a:defRPr sz="3200" b="0" i="0" kern="1200">
                <a:solidFill>
                  <a:schemeClr val="bg2">
                    <a:lumMod val="5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pic>
        <p:nvPicPr>
          <p:cNvPr id="8" name="Picture 7"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28768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52" y="1222872"/>
            <a:ext cx="12092848" cy="5475382"/>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People with multiple comorbidities frequently experience barriers to obesity </a:t>
            </a:r>
            <a:r>
              <a:rPr lang="en-US" sz="2400" dirty="0" smtClean="0">
                <a:solidFill>
                  <a:schemeClr val="tx1"/>
                </a:solidFill>
                <a:latin typeface="Times New Roman" panose="02020603050405020304" pitchFamily="18" charset="0"/>
                <a:cs typeface="Times New Roman" panose="02020603050405020304" pitchFamily="18" charset="0"/>
              </a:rPr>
              <a:t>self-management</a:t>
            </a:r>
          </a:p>
          <a:p>
            <a:r>
              <a:rPr lang="en-US" sz="2400" dirty="0" smtClean="0">
                <a:solidFill>
                  <a:schemeClr val="tx1"/>
                </a:solidFill>
                <a:latin typeface="Times New Roman" panose="02020603050405020304" pitchFamily="18" charset="0"/>
                <a:cs typeface="Times New Roman" panose="02020603050405020304" pitchFamily="18" charset="0"/>
              </a:rPr>
              <a:t>Limitations on </a:t>
            </a:r>
            <a:r>
              <a:rPr lang="en-US" sz="2400" dirty="0">
                <a:solidFill>
                  <a:schemeClr val="tx1"/>
                </a:solidFill>
                <a:latin typeface="Times New Roman" panose="02020603050405020304" pitchFamily="18" charset="0"/>
                <a:cs typeface="Times New Roman" panose="02020603050405020304" pitchFamily="18" charset="0"/>
              </a:rPr>
              <a:t>the physical </a:t>
            </a:r>
            <a:r>
              <a:rPr lang="en-US" sz="2400" dirty="0" smtClean="0">
                <a:solidFill>
                  <a:schemeClr val="tx1"/>
                </a:solidFill>
                <a:latin typeface="Times New Roman" panose="02020603050405020304" pitchFamily="18" charset="0"/>
                <a:cs typeface="Times New Roman" panose="02020603050405020304" pitchFamily="18" charset="0"/>
              </a:rPr>
              <a:t>activity:</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Mental </a:t>
            </a:r>
            <a:r>
              <a:rPr lang="en-US" sz="2400" dirty="0">
                <a:solidFill>
                  <a:schemeClr val="tx1"/>
                </a:solidFill>
                <a:latin typeface="Times New Roman" panose="02020603050405020304" pitchFamily="18" charset="0"/>
                <a:cs typeface="Times New Roman" panose="02020603050405020304" pitchFamily="18" charset="0"/>
              </a:rPr>
              <a:t>health problems </a:t>
            </a:r>
            <a:endParaRPr lang="en-US" sz="2400"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Sleep disorders</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Cardiopulmonary diseases</a:t>
            </a:r>
            <a:endParaRPr lang="en-US" sz="2400"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 Pain</a:t>
            </a:r>
          </a:p>
          <a:p>
            <a:r>
              <a:rPr lang="en-US" sz="2400" dirty="0">
                <a:solidFill>
                  <a:schemeClr val="tx1"/>
                </a:solidFill>
                <a:latin typeface="Times New Roman" panose="02020603050405020304" pitchFamily="18" charset="0"/>
                <a:cs typeface="Times New Roman" panose="02020603050405020304" pitchFamily="18" charset="0"/>
              </a:rPr>
              <a:t>Obesity also is associated with several endocrine </a:t>
            </a:r>
            <a:r>
              <a:rPr lang="en-US" sz="2400" dirty="0" smtClean="0">
                <a:solidFill>
                  <a:schemeClr val="tx1"/>
                </a:solidFill>
                <a:latin typeface="Times New Roman" panose="02020603050405020304" pitchFamily="18" charset="0"/>
                <a:cs typeface="Times New Roman" panose="02020603050405020304" pitchFamily="18" charset="0"/>
              </a:rPr>
              <a:t>diseases:  </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Type 2 DM</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Hypothyroidism</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PCOs</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Cushing’s syndrome</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Hypothalamic disorders</a:t>
            </a:r>
          </a:p>
          <a:p>
            <a:pPr>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20</a:t>
            </a:fld>
            <a:endParaRPr lang="en-US"/>
          </a:p>
        </p:txBody>
      </p:sp>
      <p:sp>
        <p:nvSpPr>
          <p:cNvPr id="5" name="Title 1"/>
          <p:cNvSpPr>
            <a:spLocks noGrp="1"/>
          </p:cNvSpPr>
          <p:nvPr>
            <p:ph type="title"/>
          </p:nvPr>
        </p:nvSpPr>
        <p:spPr>
          <a:xfrm>
            <a:off x="298622" y="1"/>
            <a:ext cx="8534400" cy="738130"/>
          </a:xfrm>
        </p:spPr>
        <p:txBody>
          <a:bodyPr/>
          <a:lstStyle/>
          <a:p>
            <a:r>
              <a:rPr lang="en-US" b="1" cap="none" dirty="0">
                <a:solidFill>
                  <a:srgbClr val="FFFF00"/>
                </a:solidFill>
                <a:latin typeface="Times New Roman" panose="02020603050405020304" pitchFamily="18" charset="0"/>
                <a:cs typeface="Times New Roman" panose="02020603050405020304" pitchFamily="18" charset="0"/>
              </a:rPr>
              <a:t>Patient Factors</a:t>
            </a:r>
            <a:r>
              <a:rPr lang="en-US" b="1" dirty="0">
                <a:solidFill>
                  <a:srgbClr val="FFFF00"/>
                </a:solidFill>
                <a:latin typeface="Times New Roman" panose="02020603050405020304" pitchFamily="18" charset="0"/>
                <a:cs typeface="Times New Roman" panose="02020603050405020304" pitchFamily="18" charset="0"/>
              </a:rPr>
              <a:t>: </a:t>
            </a:r>
            <a:r>
              <a:rPr lang="en-US" sz="2800" b="1" cap="none" dirty="0">
                <a:solidFill>
                  <a:srgbClr val="FFFF00"/>
                </a:solidFill>
                <a:latin typeface="Times New Roman" panose="02020603050405020304" pitchFamily="18" charset="0"/>
                <a:cs typeface="Times New Roman" panose="02020603050405020304" pitchFamily="18" charset="0"/>
              </a:rPr>
              <a:t>Comorbidities and medications</a:t>
            </a:r>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371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02" y="952958"/>
            <a:ext cx="11742814" cy="5905042"/>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Obesity is a chronic disease that requires long-term </a:t>
            </a:r>
            <a:r>
              <a:rPr lang="en-US" sz="2800" dirty="0" smtClean="0">
                <a:solidFill>
                  <a:schemeClr val="tx1"/>
                </a:solidFill>
                <a:latin typeface="Times New Roman" panose="02020603050405020304" pitchFamily="18" charset="0"/>
                <a:cs typeface="Times New Roman" panose="02020603050405020304" pitchFamily="18" charset="0"/>
              </a:rPr>
              <a:t>management</a:t>
            </a:r>
          </a:p>
          <a:p>
            <a:r>
              <a:rPr lang="en-US" sz="2800" dirty="0" smtClean="0">
                <a:solidFill>
                  <a:schemeClr val="tx1"/>
                </a:solidFill>
                <a:latin typeface="Times New Roman" panose="02020603050405020304" pitchFamily="18" charset="0"/>
                <a:cs typeface="Times New Roman" panose="02020603050405020304" pitchFamily="18" charset="0"/>
              </a:rPr>
              <a:t>Dieters </a:t>
            </a:r>
            <a:r>
              <a:rPr lang="en-US" sz="2800" dirty="0">
                <a:solidFill>
                  <a:schemeClr val="tx1"/>
                </a:solidFill>
                <a:latin typeface="Times New Roman" panose="02020603050405020304" pitchFamily="18" charset="0"/>
                <a:cs typeface="Times New Roman" panose="02020603050405020304" pitchFamily="18" charset="0"/>
              </a:rPr>
              <a:t>are </a:t>
            </a:r>
            <a:r>
              <a:rPr lang="en-US" sz="2800" dirty="0" smtClean="0">
                <a:solidFill>
                  <a:schemeClr val="tx1"/>
                </a:solidFill>
                <a:latin typeface="Times New Roman" panose="02020603050405020304" pitchFamily="18" charset="0"/>
                <a:cs typeface="Times New Roman" panose="02020603050405020304" pitchFamily="18" charset="0"/>
              </a:rPr>
              <a:t>misdirected:</a:t>
            </a:r>
            <a:endParaRPr lang="en-US" sz="2800"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More concerned about weight loss than </a:t>
            </a:r>
            <a:r>
              <a:rPr lang="en-US" sz="2400" dirty="0">
                <a:solidFill>
                  <a:srgbClr val="FFFF00"/>
                </a:solidFill>
                <a:latin typeface="Times New Roman" panose="02020603050405020304" pitchFamily="18" charset="0"/>
                <a:cs typeface="Times New Roman" panose="02020603050405020304" pitchFamily="18" charset="0"/>
              </a:rPr>
              <a:t>healthy lifestyle</a:t>
            </a:r>
          </a:p>
          <a:p>
            <a:pPr lvl="1">
              <a:buFont typeface="Wingdings" panose="05000000000000000000" pitchFamily="2" charset="2"/>
              <a:buChar char="§"/>
            </a:pPr>
            <a:r>
              <a:rPr lang="en-US" sz="2400" b="1" dirty="0">
                <a:solidFill>
                  <a:srgbClr val="0BCBE5"/>
                </a:solidFill>
                <a:latin typeface="Times New Roman" panose="02020603050405020304" pitchFamily="18" charset="0"/>
                <a:cs typeface="Times New Roman" panose="02020603050405020304" pitchFamily="18" charset="0"/>
              </a:rPr>
              <a:t>Unrealistic</a:t>
            </a:r>
            <a:r>
              <a:rPr lang="en-US" sz="2400" dirty="0">
                <a:solidFill>
                  <a:schemeClr val="tx1"/>
                </a:solidFill>
                <a:latin typeface="Times New Roman" panose="02020603050405020304" pitchFamily="18" charset="0"/>
                <a:cs typeface="Times New Roman" panose="02020603050405020304" pitchFamily="18" charset="0"/>
              </a:rPr>
              <a:t> weight expectations </a:t>
            </a:r>
            <a:r>
              <a:rPr lang="en-US" sz="2400"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rgbClr val="FFFF00"/>
                </a:solidFill>
                <a:latin typeface="Times New Roman" panose="02020603050405020304" pitchFamily="18" charset="0"/>
                <a:cs typeface="Times New Roman" panose="02020603050405020304" pitchFamily="18" charset="0"/>
              </a:rPr>
              <a:t>improve the health </a:t>
            </a:r>
            <a:r>
              <a:rPr lang="en-US" sz="2400" dirty="0" smtClean="0">
                <a:solidFill>
                  <a:schemeClr val="tx1"/>
                </a:solidFill>
                <a:latin typeface="Times New Roman" panose="02020603050405020304" pitchFamily="18" charset="0"/>
                <a:cs typeface="Times New Roman" panose="02020603050405020304" pitchFamily="18" charset="0"/>
              </a:rPr>
              <a:t>vs </a:t>
            </a:r>
            <a:r>
              <a:rPr lang="en-US" sz="2400" b="1" dirty="0" smtClean="0">
                <a:solidFill>
                  <a:srgbClr val="FFFF00"/>
                </a:solidFill>
                <a:latin typeface="Times New Roman" panose="02020603050405020304" pitchFamily="18" charset="0"/>
                <a:cs typeface="Times New Roman" panose="02020603050405020304" pitchFamily="18" charset="0"/>
              </a:rPr>
              <a:t>cosmetic purposes</a:t>
            </a:r>
            <a:r>
              <a:rPr lang="en-US" sz="2400" b="1" dirty="0" smtClean="0">
                <a:solidFill>
                  <a:schemeClr val="tx1"/>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The initial goal of therapy is a weight loss of </a:t>
            </a:r>
            <a:r>
              <a:rPr lang="en-US" sz="2400" dirty="0">
                <a:solidFill>
                  <a:srgbClr val="FFFF00"/>
                </a:solidFill>
                <a:latin typeface="Times New Roman" panose="02020603050405020304" pitchFamily="18" charset="0"/>
                <a:cs typeface="Times New Roman" panose="02020603050405020304" pitchFamily="18" charset="0"/>
              </a:rPr>
              <a:t>5–10</a:t>
            </a:r>
            <a:r>
              <a:rPr lang="en-US" sz="2400" dirty="0" smtClean="0">
                <a:solidFill>
                  <a:srgbClr val="FFFF00"/>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as this is sufficient to ameliorate many weight-related complications.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Exercise</a:t>
            </a:r>
          </a:p>
          <a:p>
            <a:pPr lvl="1">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High levels of physical activity: achieve ≥175 min week−1 and advance to ≥200 min week−</a:t>
            </a:r>
            <a:r>
              <a:rPr lang="en-US" sz="2400" dirty="0" smtClean="0">
                <a:solidFill>
                  <a:schemeClr val="tx1"/>
                </a:solidFill>
                <a:latin typeface="Times New Roman" panose="02020603050405020304" pitchFamily="18" charset="0"/>
                <a:cs typeface="Times New Roman" panose="02020603050405020304" pitchFamily="18" charset="0"/>
              </a:rPr>
              <a:t>1</a:t>
            </a:r>
          </a:p>
          <a:p>
            <a:pPr lvl="1">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Physical activity for weight maintenance after weight loss: 200–300 min week−</a:t>
            </a:r>
            <a:r>
              <a:rPr lang="en-US" sz="2400" dirty="0" smtClean="0">
                <a:solidFill>
                  <a:schemeClr val="tx1"/>
                </a:solidFill>
                <a:latin typeface="Times New Roman" panose="02020603050405020304" pitchFamily="18" charset="0"/>
                <a:cs typeface="Times New Roman" panose="02020603050405020304" pitchFamily="18" charset="0"/>
              </a:rPr>
              <a:t>1</a:t>
            </a:r>
          </a:p>
        </p:txBody>
      </p:sp>
      <p:sp>
        <p:nvSpPr>
          <p:cNvPr id="4" name="Slide Number Placeholder 3"/>
          <p:cNvSpPr>
            <a:spLocks noGrp="1"/>
          </p:cNvSpPr>
          <p:nvPr>
            <p:ph type="sldNum" sz="quarter" idx="12"/>
          </p:nvPr>
        </p:nvSpPr>
        <p:spPr/>
        <p:txBody>
          <a:bodyPr/>
          <a:lstStyle/>
          <a:p>
            <a:fld id="{82C12627-EF5E-4BCA-89E4-7F43492F06CB}" type="slidenum">
              <a:rPr lang="en-US" smtClean="0"/>
              <a:t>21</a:t>
            </a:fld>
            <a:endParaRPr lang="en-US"/>
          </a:p>
        </p:txBody>
      </p:sp>
      <p:sp>
        <p:nvSpPr>
          <p:cNvPr id="5" name="Title 1"/>
          <p:cNvSpPr>
            <a:spLocks noGrp="1"/>
          </p:cNvSpPr>
          <p:nvPr>
            <p:ph type="title"/>
          </p:nvPr>
        </p:nvSpPr>
        <p:spPr>
          <a:xfrm>
            <a:off x="132202" y="132203"/>
            <a:ext cx="12059798" cy="738130"/>
          </a:xfrm>
        </p:spPr>
        <p:txBody>
          <a:bodyPr/>
          <a:lstStyle/>
          <a:p>
            <a:r>
              <a:rPr lang="en-US" b="1" cap="none" dirty="0" smtClean="0">
                <a:solidFill>
                  <a:srgbClr val="FFFF00"/>
                </a:solidFill>
                <a:latin typeface="Times New Roman" panose="02020603050405020304" pitchFamily="18" charset="0"/>
                <a:cs typeface="Times New Roman" panose="02020603050405020304" pitchFamily="18" charset="0"/>
              </a:rPr>
              <a:t>Physician Factors</a:t>
            </a:r>
            <a:r>
              <a:rPr lang="en-US" b="1" dirty="0" smtClean="0">
                <a:solidFill>
                  <a:srgbClr val="FFFF00"/>
                </a:solidFill>
                <a:latin typeface="Times New Roman" panose="02020603050405020304" pitchFamily="18" charset="0"/>
                <a:cs typeface="Times New Roman" panose="02020603050405020304" pitchFamily="18" charset="0"/>
              </a:rPr>
              <a:t>: </a:t>
            </a:r>
            <a:r>
              <a:rPr lang="en-US" sz="2400" b="1" cap="none" dirty="0">
                <a:solidFill>
                  <a:srgbClr val="FFFF00"/>
                </a:solidFill>
                <a:latin typeface="Times New Roman" panose="02020603050405020304" pitchFamily="18" charset="0"/>
                <a:cs typeface="Times New Roman" panose="02020603050405020304" pitchFamily="18" charset="0"/>
              </a:rPr>
              <a:t>Lack of time during general practice consultations</a:t>
            </a:r>
            <a:endParaRPr lang="en-US" sz="2800" b="1" cap="none" dirty="0">
              <a:solidFill>
                <a:srgbClr val="FFFF00"/>
              </a:solidFill>
              <a:latin typeface="Times New Roman" panose="02020603050405020304" pitchFamily="18" charset="0"/>
              <a:cs typeface="Times New Roman" panose="02020603050405020304" pitchFamily="18" charset="0"/>
            </a:endParaRPr>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195386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453" y="1049357"/>
            <a:ext cx="11654680" cy="5522205"/>
          </a:xfrm>
        </p:spPr>
        <p:txBody>
          <a:bodyPr>
            <a:normAutofit/>
          </a:bodyPr>
          <a:lstStyle/>
          <a:p>
            <a:r>
              <a:rPr lang="en-US" sz="3200" dirty="0" smtClean="0">
                <a:solidFill>
                  <a:schemeClr val="tx1"/>
                </a:solidFill>
                <a:latin typeface="Times New Roman" panose="02020603050405020304" pitchFamily="18" charset="0"/>
                <a:cs typeface="Times New Roman" panose="02020603050405020304" pitchFamily="18" charset="0"/>
              </a:rPr>
              <a:t>Physicians find </a:t>
            </a:r>
            <a:r>
              <a:rPr lang="en-US" sz="3200" dirty="0">
                <a:solidFill>
                  <a:schemeClr val="tx1"/>
                </a:solidFill>
                <a:latin typeface="Times New Roman" panose="02020603050405020304" pitchFamily="18" charset="0"/>
                <a:cs typeface="Times New Roman" panose="02020603050405020304" pitchFamily="18" charset="0"/>
              </a:rPr>
              <a:t>it difficult to provide effective weight loss </a:t>
            </a:r>
            <a:r>
              <a:rPr lang="en-US" sz="3200" dirty="0" smtClean="0">
                <a:solidFill>
                  <a:schemeClr val="tx1"/>
                </a:solidFill>
                <a:latin typeface="Times New Roman" panose="02020603050405020304" pitchFamily="18" charset="0"/>
                <a:cs typeface="Times New Roman" panose="02020603050405020304" pitchFamily="18" charset="0"/>
              </a:rPr>
              <a:t>counseling for people with obesity</a:t>
            </a:r>
          </a:p>
          <a:p>
            <a:r>
              <a:rPr lang="en-US" sz="3200" dirty="0" smtClean="0">
                <a:solidFill>
                  <a:schemeClr val="tx1"/>
                </a:solidFill>
                <a:latin typeface="Times New Roman" panose="02020603050405020304" pitchFamily="18" charset="0"/>
                <a:cs typeface="Times New Roman" panose="02020603050405020304" pitchFamily="18" charset="0"/>
              </a:rPr>
              <a:t>Lack </a:t>
            </a:r>
            <a:r>
              <a:rPr lang="en-US" sz="3200" dirty="0">
                <a:solidFill>
                  <a:schemeClr val="tx1"/>
                </a:solidFill>
                <a:latin typeface="Times New Roman" panose="02020603050405020304" pitchFamily="18" charset="0"/>
                <a:cs typeface="Times New Roman" panose="02020603050405020304" pitchFamily="18" charset="0"/>
              </a:rPr>
              <a:t>of basic </a:t>
            </a:r>
            <a:r>
              <a:rPr lang="en-US" sz="3200" dirty="0" smtClean="0">
                <a:solidFill>
                  <a:schemeClr val="tx1"/>
                </a:solidFill>
                <a:latin typeface="Times New Roman" panose="02020603050405020304" pitchFamily="18" charset="0"/>
                <a:cs typeface="Times New Roman" panose="02020603050405020304" pitchFamily="18" charset="0"/>
              </a:rPr>
              <a:t>knowledge on </a:t>
            </a:r>
            <a:r>
              <a:rPr lang="en-US" sz="3200" dirty="0">
                <a:solidFill>
                  <a:schemeClr val="tx1"/>
                </a:solidFill>
                <a:latin typeface="Times New Roman" panose="02020603050405020304" pitchFamily="18" charset="0"/>
                <a:cs typeface="Times New Roman" panose="02020603050405020304" pitchFamily="18" charset="0"/>
              </a:rPr>
              <a:t>exercise, nutrition, and applied clinical experience </a:t>
            </a:r>
            <a:r>
              <a:rPr lang="en-US" sz="3200" dirty="0" smtClean="0">
                <a:solidFill>
                  <a:schemeClr val="tx1"/>
                </a:solidFill>
                <a:latin typeface="Times New Roman" panose="02020603050405020304" pitchFamily="18" charset="0"/>
                <a:cs typeface="Times New Roman" panose="02020603050405020304" pitchFamily="18" charset="0"/>
              </a:rPr>
              <a:t>from medical </a:t>
            </a:r>
            <a:r>
              <a:rPr lang="en-US" sz="3200" dirty="0">
                <a:solidFill>
                  <a:schemeClr val="tx1"/>
                </a:solidFill>
                <a:latin typeface="Times New Roman" panose="02020603050405020304" pitchFamily="18" charset="0"/>
                <a:cs typeface="Times New Roman" panose="02020603050405020304" pitchFamily="18" charset="0"/>
              </a:rPr>
              <a:t>schools and residency training programs</a:t>
            </a:r>
          </a:p>
          <a:p>
            <a:r>
              <a:rPr lang="en-US" sz="3200" dirty="0" smtClean="0">
                <a:solidFill>
                  <a:schemeClr val="tx1"/>
                </a:solidFill>
                <a:latin typeface="Times New Roman" panose="02020603050405020304" pitchFamily="18" charset="0"/>
                <a:cs typeface="Times New Roman" panose="02020603050405020304" pitchFamily="18" charset="0"/>
              </a:rPr>
              <a:t>Lack of </a:t>
            </a:r>
            <a:r>
              <a:rPr lang="en-US" sz="3200" dirty="0">
                <a:solidFill>
                  <a:schemeClr val="tx1"/>
                </a:solidFill>
                <a:latin typeface="Times New Roman" panose="02020603050405020304" pitchFamily="18" charset="0"/>
                <a:cs typeface="Times New Roman" panose="02020603050405020304" pitchFamily="18" charset="0"/>
              </a:rPr>
              <a:t>training </a:t>
            </a:r>
            <a:r>
              <a:rPr lang="en-US" sz="3200" dirty="0" smtClean="0">
                <a:solidFill>
                  <a:schemeClr val="tx1"/>
                </a:solidFill>
                <a:latin typeface="Times New Roman" panose="02020603050405020304" pitchFamily="18" charset="0"/>
                <a:cs typeface="Times New Roman" panose="02020603050405020304" pitchFamily="18" charset="0"/>
              </a:rPr>
              <a:t>in diverse fields:</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Diet</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Nutrition</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Exercise</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Behavior therapy</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Medication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22</a:t>
            </a:fld>
            <a:endParaRPr lang="en-US"/>
          </a:p>
        </p:txBody>
      </p:sp>
      <p:sp>
        <p:nvSpPr>
          <p:cNvPr id="5" name="Title 1"/>
          <p:cNvSpPr>
            <a:spLocks noGrp="1"/>
          </p:cNvSpPr>
          <p:nvPr>
            <p:ph type="title"/>
          </p:nvPr>
        </p:nvSpPr>
        <p:spPr>
          <a:xfrm>
            <a:off x="0" y="154236"/>
            <a:ext cx="12192000" cy="571959"/>
          </a:xfrm>
        </p:spPr>
        <p:txBody>
          <a:bodyPr>
            <a:normAutofit fontScale="90000"/>
          </a:bodyPr>
          <a:lstStyle/>
          <a:p>
            <a:r>
              <a:rPr lang="en-US" b="1" cap="none" dirty="0" smtClean="0">
                <a:solidFill>
                  <a:srgbClr val="FFFF00"/>
                </a:solidFill>
                <a:latin typeface="Times New Roman" panose="02020603050405020304" pitchFamily="18" charset="0"/>
                <a:cs typeface="Times New Roman" panose="02020603050405020304" pitchFamily="18" charset="0"/>
              </a:rPr>
              <a:t>Physician Factors</a:t>
            </a:r>
            <a:r>
              <a:rPr lang="en-US" b="1" dirty="0" smtClean="0">
                <a:solidFill>
                  <a:srgbClr val="FFFF00"/>
                </a:solidFill>
                <a:latin typeface="Times New Roman" panose="02020603050405020304" pitchFamily="18" charset="0"/>
                <a:cs typeface="Times New Roman" panose="02020603050405020304" pitchFamily="18" charset="0"/>
              </a:rPr>
              <a:t>: </a:t>
            </a:r>
            <a:r>
              <a:rPr lang="en-US" sz="2800" b="1" cap="none" dirty="0">
                <a:solidFill>
                  <a:srgbClr val="FFFF00"/>
                </a:solidFill>
                <a:latin typeface="Times New Roman" panose="02020603050405020304" pitchFamily="18" charset="0"/>
                <a:cs typeface="Times New Roman" panose="02020603050405020304" pitchFamily="18" charset="0"/>
              </a:rPr>
              <a:t>Insufficient training and counseling skills for obesity</a:t>
            </a:r>
          </a:p>
        </p:txBody>
      </p:sp>
      <p:sp>
        <p:nvSpPr>
          <p:cNvPr id="2" name="Rectangle 1"/>
          <p:cNvSpPr/>
          <p:nvPr/>
        </p:nvSpPr>
        <p:spPr>
          <a:xfrm>
            <a:off x="4070652" y="5016784"/>
            <a:ext cx="7772481" cy="400110"/>
          </a:xfrm>
          <a:prstGeom prst="rect">
            <a:avLst/>
          </a:prstGeom>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Obesity </a:t>
            </a:r>
            <a:r>
              <a:rPr lang="en-US" sz="2000" dirty="0">
                <a:latin typeface="Times New Roman" panose="02020603050405020304" pitchFamily="18" charset="0"/>
                <a:cs typeface="Times New Roman" panose="02020603050405020304" pitchFamily="18" charset="0"/>
              </a:rPr>
              <a:t>education </a:t>
            </a:r>
            <a:r>
              <a:rPr lang="en-US" sz="2000" dirty="0" smtClean="0">
                <a:latin typeface="Times New Roman" panose="02020603050405020304" pitchFamily="18" charset="0"/>
                <a:cs typeface="Times New Roman" panose="02020603050405020304" pitchFamily="18" charset="0"/>
              </a:rPr>
              <a:t>must </a:t>
            </a:r>
            <a:r>
              <a:rPr lang="en-US" sz="2000" dirty="0">
                <a:latin typeface="Times New Roman" panose="02020603050405020304" pitchFamily="18" charset="0"/>
                <a:cs typeface="Times New Roman" panose="02020603050405020304" pitchFamily="18" charset="0"/>
              </a:rPr>
              <a:t>adequately address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medical </a:t>
            </a:r>
            <a:r>
              <a:rPr lang="en-US" sz="2000" dirty="0" smtClean="0">
                <a:latin typeface="Times New Roman" panose="02020603050405020304" pitchFamily="18" charset="0"/>
                <a:cs typeface="Times New Roman" panose="02020603050405020304" pitchFamily="18" charset="0"/>
              </a:rPr>
              <a:t>schools </a:t>
            </a:r>
            <a:r>
              <a:rPr lang="en-US" sz="2000" dirty="0">
                <a:latin typeface="Times New Roman" panose="02020603050405020304" pitchFamily="18" charset="0"/>
                <a:cs typeface="Times New Roman" panose="02020603050405020304" pitchFamily="18" charset="0"/>
              </a:rPr>
              <a:t>curricula</a:t>
            </a:r>
          </a:p>
        </p:txBody>
      </p:sp>
      <p:sp>
        <p:nvSpPr>
          <p:cNvPr id="6" name="Right Brace 5"/>
          <p:cNvSpPr/>
          <p:nvPr/>
        </p:nvSpPr>
        <p:spPr>
          <a:xfrm>
            <a:off x="3679634" y="4076241"/>
            <a:ext cx="391018" cy="2379643"/>
          </a:xfrm>
          <a:prstGeom prst="rightBrace">
            <a:avLst/>
          </a:prstGeom>
          <a:ln w="76200">
            <a:solidFill>
              <a:srgbClr val="FFFF0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48817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452" y="1015656"/>
            <a:ext cx="11808916" cy="4562819"/>
          </a:xfrm>
        </p:spPr>
        <p:txBody>
          <a:bodyPr>
            <a:normAutofit/>
          </a:bodyPr>
          <a:lstStyle/>
          <a:p>
            <a:r>
              <a:rPr lang="en-US" sz="3200" dirty="0" smtClean="0">
                <a:solidFill>
                  <a:schemeClr val="tx1"/>
                </a:solidFill>
                <a:latin typeface="Times New Roman" panose="02020603050405020304" pitchFamily="18" charset="0"/>
                <a:cs typeface="Times New Roman" panose="02020603050405020304" pitchFamily="18" charset="0"/>
              </a:rPr>
              <a:t>55</a:t>
            </a:r>
            <a:r>
              <a:rPr lang="en-US" sz="3200" dirty="0">
                <a:solidFill>
                  <a:schemeClr val="tx1"/>
                </a:solidFill>
                <a:latin typeface="Times New Roman" panose="02020603050405020304" pitchFamily="18" charset="0"/>
                <a:cs typeface="Times New Roman" panose="02020603050405020304" pitchFamily="18" charset="0"/>
              </a:rPr>
              <a:t>% people with obesity report </a:t>
            </a:r>
            <a:r>
              <a:rPr lang="en-US" sz="3200" dirty="0" smtClean="0">
                <a:solidFill>
                  <a:schemeClr val="tx1"/>
                </a:solidFill>
                <a:latin typeface="Times New Roman" panose="02020603050405020304" pitchFamily="18" charset="0"/>
                <a:cs typeface="Times New Roman" panose="02020603050405020304" pitchFamily="18" charset="0"/>
              </a:rPr>
              <a:t>receiving a formal diagnosis</a:t>
            </a:r>
          </a:p>
          <a:p>
            <a:pPr marL="0" indent="0">
              <a:buNone/>
            </a:pP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People </a:t>
            </a:r>
            <a:r>
              <a:rPr lang="en-US" sz="3200" dirty="0">
                <a:solidFill>
                  <a:schemeClr val="tx1"/>
                </a:solidFill>
                <a:latin typeface="Times New Roman" panose="02020603050405020304" pitchFamily="18" charset="0"/>
                <a:cs typeface="Times New Roman" panose="02020603050405020304" pitchFamily="18" charset="0"/>
              </a:rPr>
              <a:t>with obesity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who receive </a:t>
            </a:r>
            <a:r>
              <a:rPr lang="en-US" sz="3200" dirty="0" smtClean="0">
                <a:solidFill>
                  <a:schemeClr val="tx1"/>
                </a:solidFill>
                <a:latin typeface="Times New Roman" panose="02020603050405020304" pitchFamily="18" charset="0"/>
                <a:cs typeface="Times New Roman" panose="02020603050405020304" pitchFamily="18" charset="0"/>
              </a:rPr>
              <a:t>an early </a:t>
            </a:r>
            <a:r>
              <a:rPr lang="en-US" sz="3200" dirty="0">
                <a:solidFill>
                  <a:schemeClr val="tx1"/>
                </a:solidFill>
                <a:latin typeface="Times New Roman" panose="02020603050405020304" pitchFamily="18" charset="0"/>
                <a:cs typeface="Times New Roman" panose="02020603050405020304" pitchFamily="18" charset="0"/>
              </a:rPr>
              <a:t>diagnosis could experience fewer complications or </a:t>
            </a:r>
            <a:r>
              <a:rPr lang="en-US" sz="3200" dirty="0" smtClean="0">
                <a:solidFill>
                  <a:schemeClr val="tx1"/>
                </a:solidFill>
                <a:latin typeface="Times New Roman" panose="02020603050405020304" pitchFamily="18" charset="0"/>
                <a:cs typeface="Times New Roman" panose="02020603050405020304" pitchFamily="18" charset="0"/>
              </a:rPr>
              <a:t>other chronic </a:t>
            </a:r>
            <a:r>
              <a:rPr lang="en-US" sz="3200" dirty="0">
                <a:solidFill>
                  <a:schemeClr val="tx1"/>
                </a:solidFill>
                <a:latin typeface="Times New Roman" panose="02020603050405020304" pitchFamily="18" charset="0"/>
                <a:cs typeface="Times New Roman" panose="02020603050405020304" pitchFamily="18" charset="0"/>
              </a:rPr>
              <a:t>diseases</a:t>
            </a:r>
            <a:r>
              <a:rPr lang="en-US" sz="3200" dirty="0" smtClean="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82C12627-EF5E-4BCA-89E4-7F43492F06CB}" type="slidenum">
              <a:rPr lang="en-US" smtClean="0"/>
              <a:t>23</a:t>
            </a:fld>
            <a:endParaRPr lang="en-US"/>
          </a:p>
        </p:txBody>
      </p:sp>
      <p:sp>
        <p:nvSpPr>
          <p:cNvPr id="5" name="Title 1"/>
          <p:cNvSpPr>
            <a:spLocks noGrp="1"/>
          </p:cNvSpPr>
          <p:nvPr>
            <p:ph type="title"/>
          </p:nvPr>
        </p:nvSpPr>
        <p:spPr>
          <a:xfrm>
            <a:off x="84463" y="146686"/>
            <a:ext cx="10278737" cy="591443"/>
          </a:xfrm>
        </p:spPr>
        <p:txBody>
          <a:bodyPr>
            <a:normAutofit fontScale="90000"/>
          </a:bodyPr>
          <a:lstStyle/>
          <a:p>
            <a:r>
              <a:rPr lang="en-US" b="1" cap="none" dirty="0" smtClean="0">
                <a:solidFill>
                  <a:srgbClr val="FFFF00"/>
                </a:solidFill>
                <a:latin typeface="Times New Roman" panose="02020603050405020304" pitchFamily="18" charset="0"/>
                <a:cs typeface="Times New Roman" panose="02020603050405020304" pitchFamily="18" charset="0"/>
              </a:rPr>
              <a:t>Physician Factors</a:t>
            </a:r>
            <a:r>
              <a:rPr lang="en-US" b="1" dirty="0" smtClean="0">
                <a:solidFill>
                  <a:srgbClr val="FFFF00"/>
                </a:solidFill>
                <a:latin typeface="Times New Roman" panose="02020603050405020304" pitchFamily="18" charset="0"/>
                <a:cs typeface="Times New Roman" panose="02020603050405020304" pitchFamily="18" charset="0"/>
              </a:rPr>
              <a:t>: </a:t>
            </a:r>
            <a:r>
              <a:rPr lang="en-US" sz="2800" b="1" cap="none" dirty="0">
                <a:solidFill>
                  <a:srgbClr val="FFFF00"/>
                </a:solidFill>
                <a:latin typeface="Times New Roman" panose="02020603050405020304" pitchFamily="18" charset="0"/>
                <a:cs typeface="Times New Roman" panose="02020603050405020304" pitchFamily="18" charset="0"/>
              </a:rPr>
              <a:t>Lack of a formal diagnosis of obesity</a:t>
            </a:r>
          </a:p>
        </p:txBody>
      </p:sp>
      <p:sp>
        <p:nvSpPr>
          <p:cNvPr id="2" name="Rectangle 1"/>
          <p:cNvSpPr/>
          <p:nvPr/>
        </p:nvSpPr>
        <p:spPr>
          <a:xfrm>
            <a:off x="188452" y="5300948"/>
            <a:ext cx="11505871"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Physicians should </a:t>
            </a:r>
            <a:r>
              <a:rPr lang="en-US" sz="2400" dirty="0">
                <a:solidFill>
                  <a:srgbClr val="FFFF00"/>
                </a:solidFill>
                <a:latin typeface="Times New Roman" panose="02020603050405020304" pitchFamily="18" charset="0"/>
                <a:cs typeface="Times New Roman" panose="02020603050405020304" pitchFamily="18" charset="0"/>
              </a:rPr>
              <a:t>proactively</a:t>
            </a:r>
            <a:r>
              <a:rPr lang="en-US" sz="2400" dirty="0">
                <a:latin typeface="Times New Roman" panose="02020603050405020304" pitchFamily="18" charset="0"/>
                <a:cs typeface="Times New Roman" panose="02020603050405020304" pitchFamily="18" charset="0"/>
              </a:rPr>
              <a:t> screen for obesity and initiate discussions on obesity management</a:t>
            </a:r>
            <a:endParaRPr lang="en-US" sz="2400" dirty="0"/>
          </a:p>
        </p:txBody>
      </p:sp>
      <p:pic>
        <p:nvPicPr>
          <p:cNvPr id="6" name="Picture 5"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335685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19" y="0"/>
            <a:ext cx="8534400" cy="793214"/>
          </a:xfrm>
        </p:spPr>
        <p:txBody>
          <a:bodyPr/>
          <a:lstStyle/>
          <a:p>
            <a:r>
              <a:rPr lang="en-US" b="1" cap="none" dirty="0" smtClean="0">
                <a:solidFill>
                  <a:srgbClr val="FFFF00"/>
                </a:solidFill>
                <a:latin typeface="Times New Roman" panose="02020603050405020304" pitchFamily="18" charset="0"/>
                <a:cs typeface="Times New Roman" panose="02020603050405020304" pitchFamily="18" charset="0"/>
              </a:rPr>
              <a:t>Take Home Message: </a:t>
            </a:r>
            <a:r>
              <a:rPr lang="en-US" sz="2800" b="1" cap="none" dirty="0" smtClean="0">
                <a:solidFill>
                  <a:srgbClr val="FFFF00"/>
                </a:solidFill>
                <a:latin typeface="Times New Roman" panose="02020603050405020304" pitchFamily="18" charset="0"/>
                <a:cs typeface="Times New Roman" panose="02020603050405020304" pitchFamily="18" charset="0"/>
              </a:rPr>
              <a:t>Barriers</a:t>
            </a:r>
            <a:endParaRPr lang="en-US" sz="2800" b="1"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119" y="1079654"/>
            <a:ext cx="11666862" cy="5618601"/>
          </a:xfrm>
        </p:spPr>
        <p:txBody>
          <a:bodyPr>
            <a:normAutofit fontScale="92500" lnSpcReduction="20000"/>
          </a:bodyPr>
          <a:lstStyle/>
          <a:p>
            <a:r>
              <a:rPr lang="en-US" sz="2800" dirty="0" smtClean="0">
                <a:solidFill>
                  <a:schemeClr val="tx1"/>
                </a:solidFill>
                <a:latin typeface="Times New Roman" panose="02020603050405020304" pitchFamily="18" charset="0"/>
                <a:cs typeface="Times New Roman" panose="02020603050405020304" pitchFamily="18" charset="0"/>
              </a:rPr>
              <a:t>People </a:t>
            </a:r>
            <a:r>
              <a:rPr lang="en-US" sz="2800" dirty="0">
                <a:solidFill>
                  <a:schemeClr val="tx1"/>
                </a:solidFill>
                <a:latin typeface="Times New Roman" panose="02020603050405020304" pitchFamily="18" charset="0"/>
                <a:cs typeface="Times New Roman" panose="02020603050405020304" pitchFamily="18" charset="0"/>
              </a:rPr>
              <a:t>with obesity need to recognize that obesity is a </a:t>
            </a:r>
            <a:r>
              <a:rPr lang="en-US" sz="2800" dirty="0">
                <a:solidFill>
                  <a:srgbClr val="FFFF00"/>
                </a:solidFill>
                <a:latin typeface="Times New Roman" panose="02020603050405020304" pitchFamily="18" charset="0"/>
                <a:cs typeface="Times New Roman" panose="02020603050405020304" pitchFamily="18" charset="0"/>
              </a:rPr>
              <a:t>chronic disease </a:t>
            </a:r>
            <a:r>
              <a:rPr lang="en-US" sz="2800" dirty="0">
                <a:solidFill>
                  <a:schemeClr val="tx1"/>
                </a:solidFill>
                <a:latin typeface="Times New Roman" panose="02020603050405020304" pitchFamily="18" charset="0"/>
                <a:cs typeface="Times New Roman" panose="02020603050405020304" pitchFamily="18" charset="0"/>
              </a:rPr>
              <a:t>prone to </a:t>
            </a:r>
            <a:r>
              <a:rPr lang="en-US" sz="2800" dirty="0">
                <a:solidFill>
                  <a:srgbClr val="FFFF00"/>
                </a:solidFill>
                <a:latin typeface="Times New Roman" panose="02020603050405020304" pitchFamily="18" charset="0"/>
                <a:cs typeface="Times New Roman" panose="02020603050405020304" pitchFamily="18" charset="0"/>
              </a:rPr>
              <a:t>relapse</a:t>
            </a:r>
            <a:r>
              <a:rPr lang="en-US" sz="2800" dirty="0">
                <a:solidFill>
                  <a:schemeClr val="tx1"/>
                </a:solidFill>
                <a:latin typeface="Times New Roman" panose="02020603050405020304" pitchFamily="18" charset="0"/>
                <a:cs typeface="Times New Roman" panose="02020603050405020304" pitchFamily="18" charset="0"/>
              </a:rPr>
              <a:t> to fully appreciate the importance of long-term management. </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is a </a:t>
            </a:r>
            <a:r>
              <a:rPr lang="en-US" sz="2800" dirty="0" smtClean="0">
                <a:solidFill>
                  <a:schemeClr val="tx1"/>
                </a:solidFill>
                <a:latin typeface="Times New Roman" panose="02020603050405020304" pitchFamily="18" charset="0"/>
                <a:cs typeface="Times New Roman" panose="02020603050405020304" pitchFamily="18" charset="0"/>
              </a:rPr>
              <a:t>multifactorial </a:t>
            </a:r>
            <a:r>
              <a:rPr lang="en-US" sz="2800" dirty="0">
                <a:solidFill>
                  <a:schemeClr val="tx1"/>
                </a:solidFill>
                <a:latin typeface="Times New Roman" panose="02020603050405020304" pitchFamily="18" charset="0"/>
                <a:cs typeface="Times New Roman" panose="02020603050405020304" pitchFamily="18" charset="0"/>
              </a:rPr>
              <a:t>and progressive disease, management </a:t>
            </a:r>
            <a:r>
              <a:rPr lang="en-US" sz="2800" dirty="0" smtClean="0">
                <a:solidFill>
                  <a:schemeClr val="tx1"/>
                </a:solidFill>
                <a:latin typeface="Times New Roman" panose="02020603050405020304" pitchFamily="18" charset="0"/>
                <a:cs typeface="Times New Roman" panose="02020603050405020304" pitchFamily="18" charset="0"/>
              </a:rPr>
              <a:t>is much </a:t>
            </a:r>
            <a:r>
              <a:rPr lang="en-US" sz="2800" dirty="0">
                <a:solidFill>
                  <a:schemeClr val="tx1"/>
                </a:solidFill>
                <a:latin typeface="Times New Roman" panose="02020603050405020304" pitchFamily="18" charset="0"/>
                <a:cs typeface="Times New Roman" panose="02020603050405020304" pitchFamily="18" charset="0"/>
              </a:rPr>
              <a:t>weaker than that of other chronic </a:t>
            </a:r>
            <a:r>
              <a:rPr lang="en-US" sz="2800" dirty="0" smtClean="0">
                <a:solidFill>
                  <a:schemeClr val="tx1"/>
                </a:solidFill>
                <a:latin typeface="Times New Roman" panose="02020603050405020304" pitchFamily="18" charset="0"/>
                <a:cs typeface="Times New Roman" panose="02020603050405020304" pitchFamily="18" charset="0"/>
              </a:rPr>
              <a:t>diseases (T2DM, HTN)</a:t>
            </a:r>
          </a:p>
          <a:p>
            <a:r>
              <a:rPr lang="en-US" sz="2800" dirty="0">
                <a:solidFill>
                  <a:schemeClr val="tx1"/>
                </a:solidFill>
                <a:latin typeface="Times New Roman" panose="02020603050405020304" pitchFamily="18" charset="0"/>
                <a:cs typeface="Times New Roman" panose="02020603050405020304" pitchFamily="18" charset="0"/>
              </a:rPr>
              <a:t>Identifying and addressing barriers to obesity management are essential </a:t>
            </a:r>
            <a:r>
              <a:rPr lang="en-US" sz="2800" dirty="0">
                <a:solidFill>
                  <a:srgbClr val="FFFF00"/>
                </a:solidFill>
                <a:latin typeface="Times New Roman" panose="02020603050405020304" pitchFamily="18" charset="0"/>
                <a:cs typeface="Times New Roman" panose="02020603050405020304" pitchFamily="18" charset="0"/>
              </a:rPr>
              <a:t>before </a:t>
            </a:r>
            <a:r>
              <a:rPr lang="en-US" sz="2800" dirty="0" smtClean="0">
                <a:solidFill>
                  <a:schemeClr val="tx1"/>
                </a:solidFill>
                <a:latin typeface="Times New Roman" panose="02020603050405020304" pitchFamily="18" charset="0"/>
                <a:cs typeface="Times New Roman" panose="02020603050405020304" pitchFamily="18" charset="0"/>
              </a:rPr>
              <a:t>therapies</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Body and Metabolic </a:t>
            </a:r>
            <a:r>
              <a:rPr lang="en-US" sz="2800" dirty="0" smtClean="0">
                <a:solidFill>
                  <a:schemeClr val="tx1"/>
                </a:solidFill>
                <a:latin typeface="Times New Roman" panose="02020603050405020304" pitchFamily="18" charset="0"/>
                <a:cs typeface="Times New Roman" panose="02020603050405020304" pitchFamily="18" charset="0"/>
              </a:rPr>
              <a:t>defend: Distinguish </a:t>
            </a:r>
            <a:r>
              <a:rPr lang="en-US" sz="2800" dirty="0">
                <a:solidFill>
                  <a:schemeClr val="tx1"/>
                </a:solidFill>
                <a:latin typeface="Times New Roman" panose="02020603050405020304" pitchFamily="18" charset="0"/>
                <a:cs typeface="Times New Roman" panose="02020603050405020304" pitchFamily="18" charset="0"/>
              </a:rPr>
              <a:t>between weight loss (</a:t>
            </a:r>
            <a:r>
              <a:rPr lang="en-US" sz="2800" dirty="0">
                <a:solidFill>
                  <a:srgbClr val="FFFF00"/>
                </a:solidFill>
                <a:latin typeface="Times New Roman" panose="02020603050405020304" pitchFamily="18" charset="0"/>
                <a:cs typeface="Times New Roman" panose="02020603050405020304" pitchFamily="18" charset="0"/>
              </a:rPr>
              <a:t>reasonably easy to achieve</a:t>
            </a:r>
            <a:r>
              <a:rPr lang="en-US" sz="2800" dirty="0">
                <a:solidFill>
                  <a:schemeClr val="tx1"/>
                </a:solidFill>
                <a:latin typeface="Times New Roman" panose="02020603050405020304" pitchFamily="18" charset="0"/>
                <a:cs typeface="Times New Roman" panose="02020603050405020304" pitchFamily="18" charset="0"/>
              </a:rPr>
              <a:t>) and weight-loss maintenance (</a:t>
            </a:r>
            <a:r>
              <a:rPr lang="en-US" sz="2800" dirty="0">
                <a:solidFill>
                  <a:srgbClr val="FFFF00"/>
                </a:solidFill>
                <a:latin typeface="Times New Roman" panose="02020603050405020304" pitchFamily="18" charset="0"/>
                <a:cs typeface="Times New Roman" panose="02020603050405020304" pitchFamily="18" charset="0"/>
              </a:rPr>
              <a:t>considerably more difficult to achieve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against </a:t>
            </a:r>
            <a:r>
              <a:rPr lang="en-US" sz="2800" dirty="0">
                <a:solidFill>
                  <a:schemeClr val="tx1"/>
                </a:solidFill>
                <a:latin typeface="Times New Roman" panose="02020603050405020304" pitchFamily="18" charset="0"/>
                <a:cs typeface="Times New Roman" panose="02020603050405020304" pitchFamily="18" charset="0"/>
              </a:rPr>
              <a:t>weight </a:t>
            </a:r>
            <a:r>
              <a:rPr lang="en-US" sz="2800" dirty="0" smtClean="0">
                <a:solidFill>
                  <a:schemeClr val="tx1"/>
                </a:solidFill>
                <a:latin typeface="Times New Roman" panose="02020603050405020304" pitchFamily="18" charset="0"/>
                <a:cs typeface="Times New Roman" panose="02020603050405020304" pitchFamily="18" charset="0"/>
              </a:rPr>
              <a:t>loss</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Treatment </a:t>
            </a:r>
            <a:r>
              <a:rPr lang="en-US" sz="2800" dirty="0">
                <a:solidFill>
                  <a:schemeClr val="tx1"/>
                </a:solidFill>
                <a:latin typeface="Times New Roman" panose="02020603050405020304" pitchFamily="18" charset="0"/>
                <a:cs typeface="Times New Roman" panose="02020603050405020304" pitchFamily="18" charset="0"/>
              </a:rPr>
              <a:t>requires </a:t>
            </a:r>
            <a:r>
              <a:rPr lang="en-US" sz="2800" dirty="0">
                <a:solidFill>
                  <a:srgbClr val="FFFF00"/>
                </a:solidFill>
                <a:latin typeface="Times New Roman" panose="02020603050405020304" pitchFamily="18" charset="0"/>
                <a:cs typeface="Times New Roman" panose="02020603050405020304" pitchFamily="18" charset="0"/>
              </a:rPr>
              <a:t>long-term lifestyle </a:t>
            </a:r>
            <a:r>
              <a:rPr lang="en-US" sz="2800" dirty="0" smtClean="0">
                <a:solidFill>
                  <a:srgbClr val="FFFF00"/>
                </a:solidFill>
                <a:latin typeface="Times New Roman" panose="02020603050405020304" pitchFamily="18" charset="0"/>
                <a:cs typeface="Times New Roman" panose="02020603050405020304" pitchFamily="18" charset="0"/>
              </a:rPr>
              <a:t>changes</a:t>
            </a:r>
          </a:p>
          <a:p>
            <a:r>
              <a:rPr lang="en-US" sz="2800" dirty="0" smtClean="0">
                <a:solidFill>
                  <a:schemeClr val="tx1"/>
                </a:solidFill>
                <a:latin typeface="Times New Roman" panose="02020603050405020304" pitchFamily="18" charset="0"/>
                <a:cs typeface="Times New Roman" panose="02020603050405020304" pitchFamily="18" charset="0"/>
              </a:rPr>
              <a:t>Obesity </a:t>
            </a:r>
            <a:r>
              <a:rPr lang="en-US" sz="2800" dirty="0">
                <a:solidFill>
                  <a:schemeClr val="tx1"/>
                </a:solidFill>
                <a:latin typeface="Times New Roman" panose="02020603050405020304" pitchFamily="18" charset="0"/>
                <a:cs typeface="Times New Roman" panose="02020603050405020304" pitchFamily="18" charset="0"/>
              </a:rPr>
              <a:t>management must </a:t>
            </a:r>
            <a:r>
              <a:rPr lang="en-US" sz="2800" dirty="0" smtClean="0">
                <a:solidFill>
                  <a:schemeClr val="tx1"/>
                </a:solidFill>
                <a:latin typeface="Times New Roman" panose="02020603050405020304" pitchFamily="18" charset="0"/>
                <a:cs typeface="Times New Roman" panose="02020603050405020304" pitchFamily="18" charset="0"/>
              </a:rPr>
              <a:t>be a </a:t>
            </a:r>
            <a:r>
              <a:rPr lang="en-US" sz="2800" dirty="0">
                <a:solidFill>
                  <a:srgbClr val="FFFF00"/>
                </a:solidFill>
                <a:latin typeface="Times New Roman" panose="02020603050405020304" pitchFamily="18" charset="0"/>
                <a:cs typeface="Times New Roman" panose="02020603050405020304" pitchFamily="18" charset="0"/>
              </a:rPr>
              <a:t>persistent effor</a:t>
            </a:r>
            <a:r>
              <a:rPr lang="en-US" sz="2800" dirty="0">
                <a:solidFill>
                  <a:schemeClr val="tx1"/>
                </a:solidFill>
                <a:latin typeface="Times New Roman" panose="02020603050405020304" pitchFamily="18" charset="0"/>
                <a:cs typeface="Times New Roman" panose="02020603050405020304" pitchFamily="18" charset="0"/>
              </a:rPr>
              <a:t>t for both </a:t>
            </a:r>
            <a:r>
              <a:rPr lang="en-US" sz="2800" dirty="0" smtClean="0">
                <a:solidFill>
                  <a:schemeClr val="tx1"/>
                </a:solidFill>
                <a:latin typeface="Times New Roman" panose="02020603050405020304" pitchFamily="18" charset="0"/>
                <a:cs typeface="Times New Roman" panose="02020603050405020304" pitchFamily="18" charset="0"/>
              </a:rPr>
              <a:t>people with obesity </a:t>
            </a:r>
            <a:r>
              <a:rPr lang="en-US" sz="2800" dirty="0">
                <a:solidFill>
                  <a:schemeClr val="tx1"/>
                </a:solidFill>
                <a:latin typeface="Times New Roman" panose="02020603050405020304" pitchFamily="18" charset="0"/>
                <a:cs typeface="Times New Roman" panose="02020603050405020304" pitchFamily="18" charset="0"/>
              </a:rPr>
              <a:t>and </a:t>
            </a:r>
            <a:r>
              <a:rPr lang="en-US" sz="2800" dirty="0" smtClean="0">
                <a:solidFill>
                  <a:schemeClr val="tx1"/>
                </a:solidFill>
                <a:latin typeface="Times New Roman" panose="02020603050405020304" pitchFamily="18" charset="0"/>
                <a:cs typeface="Times New Roman" panose="02020603050405020304" pitchFamily="18" charset="0"/>
              </a:rPr>
              <a:t>physicians</a:t>
            </a:r>
          </a:p>
          <a:p>
            <a:r>
              <a:rPr lang="en-US" sz="2800" dirty="0">
                <a:solidFill>
                  <a:schemeClr val="tx1"/>
                </a:solidFill>
                <a:latin typeface="Times New Roman" panose="02020603050405020304" pitchFamily="18" charset="0"/>
                <a:cs typeface="Times New Roman" panose="02020603050405020304" pitchFamily="18" charset="0"/>
              </a:rPr>
              <a:t>Successful adherence to long-term lifestyle changes necessitates a strong </a:t>
            </a:r>
            <a:r>
              <a:rPr lang="en-US" sz="2800" dirty="0">
                <a:solidFill>
                  <a:srgbClr val="FFFF00"/>
                </a:solidFill>
                <a:latin typeface="Times New Roman" panose="02020603050405020304" pitchFamily="18" charset="0"/>
                <a:cs typeface="Times New Roman" panose="02020603050405020304" pitchFamily="18" charset="0"/>
              </a:rPr>
              <a:t>support</a:t>
            </a:r>
            <a:r>
              <a:rPr lang="en-US" sz="2800" dirty="0">
                <a:solidFill>
                  <a:schemeClr val="tx1"/>
                </a:solidFill>
                <a:latin typeface="Times New Roman" panose="02020603050405020304" pitchFamily="18" charset="0"/>
                <a:cs typeface="Times New Roman" panose="02020603050405020304" pitchFamily="18" charset="0"/>
              </a:rPr>
              <a:t> network of family, friends, or </a:t>
            </a:r>
            <a:r>
              <a:rPr lang="en-US" sz="2800" dirty="0" smtClean="0">
                <a:solidFill>
                  <a:schemeClr val="tx1"/>
                </a:solidFill>
                <a:latin typeface="Times New Roman" panose="02020603050405020304" pitchFamily="18" charset="0"/>
                <a:cs typeface="Times New Roman" panose="02020603050405020304" pitchFamily="18" charset="0"/>
              </a:rPr>
              <a:t>peers</a:t>
            </a:r>
          </a:p>
          <a:p>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2C12627-EF5E-4BCA-89E4-7F43492F06CB}" type="slidenum">
              <a:rPr lang="en-US" smtClean="0"/>
              <a:t>24</a:t>
            </a:fld>
            <a:endParaRPr lang="en-US"/>
          </a:p>
        </p:txBody>
      </p:sp>
      <p:pic>
        <p:nvPicPr>
          <p:cNvPr id="5" name="Picture 4"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620860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741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2C12627-EF5E-4BCA-89E4-7F43492F06CB}" type="slidenum">
              <a:rPr lang="en-US" smtClean="0"/>
              <a:t>25</a:t>
            </a:fld>
            <a:endParaRPr lang="en-US"/>
          </a:p>
        </p:txBody>
      </p:sp>
      <p:sp>
        <p:nvSpPr>
          <p:cNvPr id="3" name="Content Placeholder 2"/>
          <p:cNvSpPr>
            <a:spLocks noGrp="1"/>
          </p:cNvSpPr>
          <p:nvPr>
            <p:ph idx="1"/>
          </p:nvPr>
        </p:nvSpPr>
        <p:spPr>
          <a:xfrm>
            <a:off x="124858" y="1131065"/>
            <a:ext cx="11942283" cy="5574535"/>
          </a:xfrm>
        </p:spPr>
        <p:txBody>
          <a:bodyPr>
            <a:normAutofit fontScale="62500" lnSpcReduction="20000"/>
          </a:bodyPr>
          <a:lstStyle/>
          <a:p>
            <a:r>
              <a:rPr lang="en-US" sz="4400" b="1" dirty="0" smtClean="0">
                <a:solidFill>
                  <a:srgbClr val="FFFF00"/>
                </a:solidFill>
                <a:latin typeface="Times New Roman" panose="02020603050405020304" pitchFamily="18" charset="0"/>
                <a:cs typeface="Times New Roman" panose="02020603050405020304" pitchFamily="18" charset="0"/>
              </a:rPr>
              <a:t>All </a:t>
            </a:r>
            <a:r>
              <a:rPr lang="en-US" sz="4400" b="1" dirty="0">
                <a:solidFill>
                  <a:srgbClr val="FFFF00"/>
                </a:solidFill>
                <a:latin typeface="Times New Roman" panose="02020603050405020304" pitchFamily="18" charset="0"/>
                <a:cs typeface="Times New Roman" panose="02020603050405020304" pitchFamily="18" charset="0"/>
              </a:rPr>
              <a:t>guidelines agree on the following</a:t>
            </a:r>
            <a:r>
              <a:rPr lang="en-US" sz="4400" b="1" dirty="0" smtClean="0">
                <a:solidFill>
                  <a:srgbClr val="FFFF00"/>
                </a:solidFill>
                <a:latin typeface="Times New Roman" panose="02020603050405020304" pitchFamily="18" charset="0"/>
                <a:cs typeface="Times New Roman" panose="02020603050405020304" pitchFamily="18" charset="0"/>
              </a:rPr>
              <a:t>:</a:t>
            </a:r>
          </a:p>
          <a:p>
            <a:r>
              <a:rPr lang="en-US" sz="3800" dirty="0">
                <a:solidFill>
                  <a:schemeClr val="tx1"/>
                </a:solidFill>
                <a:latin typeface="Times New Roman" panose="02020603050405020304" pitchFamily="18" charset="0"/>
                <a:cs typeface="Times New Roman" panose="02020603050405020304" pitchFamily="18" charset="0"/>
              </a:rPr>
              <a:t>The goal of obesity treatment is to </a:t>
            </a:r>
            <a:r>
              <a:rPr lang="en-US" sz="3800" dirty="0">
                <a:solidFill>
                  <a:srgbClr val="FFFF00"/>
                </a:solidFill>
                <a:latin typeface="Times New Roman" panose="02020603050405020304" pitchFamily="18" charset="0"/>
                <a:cs typeface="Times New Roman" panose="02020603050405020304" pitchFamily="18" charset="0"/>
              </a:rPr>
              <a:t>improve the health </a:t>
            </a:r>
            <a:r>
              <a:rPr lang="en-US" sz="3800" dirty="0">
                <a:solidFill>
                  <a:schemeClr val="tx1"/>
                </a:solidFill>
                <a:latin typeface="Times New Roman" panose="02020603050405020304" pitchFamily="18" charset="0"/>
                <a:cs typeface="Times New Roman" panose="02020603050405020304" pitchFamily="18" charset="0"/>
              </a:rPr>
              <a:t>of the patient, and it is not intended for </a:t>
            </a:r>
            <a:r>
              <a:rPr lang="en-US" sz="3800" dirty="0">
                <a:solidFill>
                  <a:srgbClr val="FFFF00"/>
                </a:solidFill>
                <a:latin typeface="Times New Roman" panose="02020603050405020304" pitchFamily="18" charset="0"/>
                <a:cs typeface="Times New Roman" panose="02020603050405020304" pitchFamily="18" charset="0"/>
              </a:rPr>
              <a:t>cosmetic purposes</a:t>
            </a:r>
            <a:r>
              <a:rPr lang="en-US" sz="3800" dirty="0">
                <a:solidFill>
                  <a:srgbClr val="FF0000"/>
                </a:solidFill>
                <a:latin typeface="Times New Roman" panose="02020603050405020304" pitchFamily="18" charset="0"/>
                <a:cs typeface="Times New Roman" panose="02020603050405020304" pitchFamily="18" charset="0"/>
              </a:rPr>
              <a:t>.</a:t>
            </a:r>
          </a:p>
          <a:p>
            <a:r>
              <a:rPr lang="en-US" sz="3800" dirty="0">
                <a:solidFill>
                  <a:schemeClr val="tx1"/>
                </a:solidFill>
                <a:latin typeface="Times New Roman" panose="02020603050405020304" pitchFamily="18" charset="0"/>
                <a:cs typeface="Times New Roman" panose="02020603050405020304" pitchFamily="18" charset="0"/>
              </a:rPr>
              <a:t>The cornerstone of therapy is comprehensive </a:t>
            </a:r>
            <a:r>
              <a:rPr lang="en-US" sz="3800" dirty="0">
                <a:solidFill>
                  <a:srgbClr val="FFFF00"/>
                </a:solidFill>
                <a:latin typeface="Times New Roman" panose="02020603050405020304" pitchFamily="18" charset="0"/>
                <a:cs typeface="Times New Roman" panose="02020603050405020304" pitchFamily="18" charset="0"/>
              </a:rPr>
              <a:t>lifestyle intervention </a:t>
            </a:r>
            <a:r>
              <a:rPr lang="en-US" sz="3800" dirty="0">
                <a:solidFill>
                  <a:schemeClr val="tx1"/>
                </a:solidFill>
                <a:latin typeface="Times New Roman" panose="02020603050405020304" pitchFamily="18" charset="0"/>
                <a:cs typeface="Times New Roman" panose="02020603050405020304" pitchFamily="18" charset="0"/>
              </a:rPr>
              <a:t>from informed physician or other healthcare professionals.</a:t>
            </a:r>
          </a:p>
          <a:p>
            <a:r>
              <a:rPr lang="en-US" sz="3800" dirty="0">
                <a:solidFill>
                  <a:schemeClr val="tx1"/>
                </a:solidFill>
                <a:latin typeface="Times New Roman" panose="02020603050405020304" pitchFamily="18" charset="0"/>
                <a:cs typeface="Times New Roman" panose="02020603050405020304" pitchFamily="18" charset="0"/>
              </a:rPr>
              <a:t>To reach or maintain the recommended </a:t>
            </a:r>
            <a:r>
              <a:rPr lang="en-US" sz="3800" dirty="0">
                <a:solidFill>
                  <a:srgbClr val="FFFF00"/>
                </a:solidFill>
                <a:latin typeface="Times New Roman" panose="02020603050405020304" pitchFamily="18" charset="0"/>
                <a:cs typeface="Times New Roman" panose="02020603050405020304" pitchFamily="18" charset="0"/>
              </a:rPr>
              <a:t>goal of </a:t>
            </a:r>
            <a:r>
              <a:rPr lang="en-US" sz="3800" dirty="0">
                <a:solidFill>
                  <a:srgbClr val="FF0000"/>
                </a:solidFill>
                <a:latin typeface="Times New Roman" panose="02020603050405020304" pitchFamily="18" charset="0"/>
                <a:cs typeface="Times New Roman" panose="02020603050405020304" pitchFamily="18" charset="0"/>
              </a:rPr>
              <a:t>5%–10% </a:t>
            </a:r>
            <a:r>
              <a:rPr lang="en-US" sz="3800" dirty="0">
                <a:solidFill>
                  <a:srgbClr val="FFFF00"/>
                </a:solidFill>
                <a:latin typeface="Times New Roman" panose="02020603050405020304" pitchFamily="18" charset="0"/>
                <a:cs typeface="Times New Roman" panose="02020603050405020304" pitchFamily="18" charset="0"/>
              </a:rPr>
              <a:t>loss</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a:solidFill>
                  <a:schemeClr val="tx1"/>
                </a:solidFill>
                <a:latin typeface="Times New Roman" panose="02020603050405020304" pitchFamily="18" charset="0"/>
                <a:cs typeface="Times New Roman" panose="02020603050405020304" pitchFamily="18" charset="0"/>
              </a:rPr>
              <a:t>of body weight, as this is sufficient to ameliorate many weight-related complications. </a:t>
            </a:r>
            <a:endParaRPr lang="en-US" sz="3800" dirty="0" smtClean="0">
              <a:solidFill>
                <a:schemeClr val="tx1"/>
              </a:solidFill>
              <a:latin typeface="Times New Roman" panose="02020603050405020304" pitchFamily="18" charset="0"/>
              <a:cs typeface="Times New Roman" panose="02020603050405020304" pitchFamily="18" charset="0"/>
            </a:endParaRPr>
          </a:p>
          <a:p>
            <a:r>
              <a:rPr lang="en-US" sz="3800" dirty="0" smtClean="0">
                <a:solidFill>
                  <a:schemeClr val="tx1"/>
                </a:solidFill>
                <a:latin typeface="Times New Roman" panose="02020603050405020304" pitchFamily="18" charset="0"/>
                <a:cs typeface="Times New Roman" panose="02020603050405020304" pitchFamily="18" charset="0"/>
              </a:rPr>
              <a:t>Clinicians </a:t>
            </a:r>
            <a:r>
              <a:rPr lang="en-US" sz="3800" dirty="0" smtClean="0">
                <a:solidFill>
                  <a:schemeClr val="tx1"/>
                </a:solidFill>
                <a:latin typeface="Times New Roman" panose="02020603050405020304" pitchFamily="18" charset="0"/>
                <a:cs typeface="Times New Roman" panose="02020603050405020304" pitchFamily="18" charset="0"/>
              </a:rPr>
              <a:t>should </a:t>
            </a:r>
            <a:r>
              <a:rPr lang="en-US" sz="3800" dirty="0">
                <a:solidFill>
                  <a:schemeClr val="tx1"/>
                </a:solidFill>
                <a:latin typeface="Times New Roman" panose="02020603050405020304" pitchFamily="18" charset="0"/>
                <a:cs typeface="Times New Roman" panose="02020603050405020304" pitchFamily="18" charset="0"/>
              </a:rPr>
              <a:t>evaluate the patient for weight-related complications that can be improved by weight loss and to consider such patients for more aggressive treatment. </a:t>
            </a:r>
            <a:r>
              <a:rPr lang="en-US" sz="3800" dirty="0">
                <a:solidFill>
                  <a:schemeClr val="tx1"/>
                </a:solidFill>
                <a:latin typeface="Times New Roman" panose="02020603050405020304" pitchFamily="18" charset="0"/>
                <a:cs typeface="Times New Roman" panose="02020603050405020304" pitchFamily="18" charset="0"/>
              </a:rPr>
              <a:t>Consideration should be given to the use of a weight loss </a:t>
            </a:r>
            <a:r>
              <a:rPr lang="en-US" sz="3800" dirty="0">
                <a:solidFill>
                  <a:srgbClr val="FFFF00"/>
                </a:solidFill>
                <a:latin typeface="Times New Roman" panose="02020603050405020304" pitchFamily="18" charset="0"/>
                <a:cs typeface="Times New Roman" panose="02020603050405020304" pitchFamily="18" charset="0"/>
              </a:rPr>
              <a:t>medication</a:t>
            </a:r>
            <a:r>
              <a:rPr lang="en-US" sz="3800" dirty="0">
                <a:solidFill>
                  <a:schemeClr val="tx1"/>
                </a:solidFill>
                <a:latin typeface="Times New Roman" panose="02020603050405020304" pitchFamily="18" charset="0"/>
                <a:cs typeface="Times New Roman" panose="02020603050405020304" pitchFamily="18" charset="0"/>
              </a:rPr>
              <a:t> or possible</a:t>
            </a:r>
            <a:r>
              <a:rPr lang="en-US" sz="3800" dirty="0">
                <a:solidFill>
                  <a:srgbClr val="FF0000"/>
                </a:solidFill>
                <a:latin typeface="Times New Roman" panose="02020603050405020304" pitchFamily="18" charset="0"/>
                <a:cs typeface="Times New Roman" panose="02020603050405020304" pitchFamily="18" charset="0"/>
              </a:rPr>
              <a:t> </a:t>
            </a:r>
            <a:r>
              <a:rPr lang="en-US" sz="3800" dirty="0">
                <a:solidFill>
                  <a:srgbClr val="FFFF00"/>
                </a:solidFill>
                <a:latin typeface="Times New Roman" panose="02020603050405020304" pitchFamily="18" charset="0"/>
                <a:cs typeface="Times New Roman" panose="02020603050405020304" pitchFamily="18" charset="0"/>
              </a:rPr>
              <a:t>bariatric surgery</a:t>
            </a:r>
            <a:r>
              <a:rPr lang="en-US" sz="3800" dirty="0">
                <a:solidFill>
                  <a:schemeClr val="tx1"/>
                </a:solidFill>
                <a:latin typeface="Times New Roman" panose="02020603050405020304" pitchFamily="18" charset="0"/>
                <a:cs typeface="Times New Roman" panose="02020603050405020304" pitchFamily="18" charset="0"/>
              </a:rPr>
              <a:t>, as the addition of these treatment can promote greater weight loss and maintain the weight loss for a longer time</a:t>
            </a:r>
            <a:r>
              <a:rPr lang="en-US" sz="3800" dirty="0" smtClean="0">
                <a:solidFill>
                  <a:schemeClr val="tx1"/>
                </a:solidFill>
                <a:latin typeface="Times New Roman" panose="02020603050405020304" pitchFamily="18" charset="0"/>
                <a:cs typeface="Times New Roman" panose="02020603050405020304" pitchFamily="18" charset="0"/>
              </a:rPr>
              <a:t>.</a:t>
            </a:r>
            <a:endParaRPr lang="en-US" sz="3800" dirty="0" smtClean="0">
              <a:solidFill>
                <a:schemeClr val="tx1"/>
              </a:solidFill>
              <a:latin typeface="Times New Roman" panose="02020603050405020304" pitchFamily="18" charset="0"/>
              <a:cs typeface="Times New Roman" panose="02020603050405020304" pitchFamily="18" charset="0"/>
            </a:endParaRPr>
          </a:p>
          <a:p>
            <a:r>
              <a:rPr lang="en-US" sz="3800" dirty="0" smtClean="0">
                <a:solidFill>
                  <a:schemeClr val="tx1"/>
                </a:solidFill>
                <a:latin typeface="Times New Roman" panose="02020603050405020304" pitchFamily="18" charset="0"/>
                <a:cs typeface="Times New Roman" panose="02020603050405020304" pitchFamily="18" charset="0"/>
              </a:rPr>
              <a:t>Similarly</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smtClean="0">
                <a:solidFill>
                  <a:schemeClr val="tx1"/>
                </a:solidFill>
                <a:latin typeface="Times New Roman" panose="02020603050405020304" pitchFamily="18" charset="0"/>
                <a:cs typeface="Times New Roman" panose="02020603050405020304" pitchFamily="18" charset="0"/>
              </a:rPr>
              <a:t>to </a:t>
            </a:r>
            <a:r>
              <a:rPr lang="en-US" sz="3800" dirty="0">
                <a:solidFill>
                  <a:schemeClr val="tx1"/>
                </a:solidFill>
                <a:latin typeface="Times New Roman" panose="02020603050405020304" pitchFamily="18" charset="0"/>
                <a:cs typeface="Times New Roman" panose="02020603050405020304" pitchFamily="18" charset="0"/>
              </a:rPr>
              <a:t>prevent weight regain are considered in relationship to the prevention or improvements in weight-related complications.</a:t>
            </a:r>
          </a:p>
          <a:p>
            <a:endParaRPr lang="en-US" sz="3200" b="1"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8" name="Title 1"/>
          <p:cNvSpPr>
            <a:spLocks noGrp="1"/>
          </p:cNvSpPr>
          <p:nvPr>
            <p:ph type="title"/>
          </p:nvPr>
        </p:nvSpPr>
        <p:spPr>
          <a:xfrm>
            <a:off x="199470" y="80791"/>
            <a:ext cx="8534400" cy="793214"/>
          </a:xfrm>
        </p:spPr>
        <p:txBody>
          <a:bodyPr/>
          <a:lstStyle/>
          <a:p>
            <a:r>
              <a:rPr lang="en-US" b="1" cap="none" dirty="0" smtClean="0">
                <a:solidFill>
                  <a:srgbClr val="FFFF00"/>
                </a:solidFill>
                <a:latin typeface="Times New Roman" panose="02020603050405020304" pitchFamily="18" charset="0"/>
                <a:cs typeface="Times New Roman" panose="02020603050405020304" pitchFamily="18" charset="0"/>
              </a:rPr>
              <a:t>Conclusion</a:t>
            </a:r>
            <a:endParaRPr lang="en-US" b="1" cap="none" dirty="0">
              <a:solidFill>
                <a:srgbClr val="FFFF00"/>
              </a:solidFill>
              <a:latin typeface="Times New Roman" panose="02020603050405020304" pitchFamily="18" charset="0"/>
              <a:cs typeface="Times New Roman" panose="02020603050405020304" pitchFamily="18" charset="0"/>
            </a:endParaRPr>
          </a:p>
        </p:txBody>
      </p:sp>
      <p:pic>
        <p:nvPicPr>
          <p:cNvPr id="7" name="Picture 6"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29158675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3379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4580" name="Rectangle 4"/>
          <p:cNvSpPr>
            <a:spLocks noGrp="1" noChangeArrowheads="1"/>
          </p:cNvSpPr>
          <p:nvPr>
            <p:ph type="title"/>
          </p:nvPr>
        </p:nvSpPr>
        <p:spPr>
          <a:xfrm>
            <a:off x="279099" y="127762"/>
            <a:ext cx="8534400" cy="1507067"/>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Lifestyle Approach!</a:t>
            </a:r>
          </a:p>
        </p:txBody>
      </p:sp>
      <p:sp>
        <p:nvSpPr>
          <p:cNvPr id="24581" name="Rectangle 5"/>
          <p:cNvSpPr>
            <a:spLocks noGrp="1" noChangeArrowheads="1"/>
          </p:cNvSpPr>
          <p:nvPr>
            <p:ph type="body" idx="1"/>
          </p:nvPr>
        </p:nvSpPr>
        <p:spPr>
          <a:xfrm>
            <a:off x="396933" y="3088202"/>
            <a:ext cx="4300959" cy="2813827"/>
          </a:xfrm>
        </p:spPr>
        <p:txBody>
          <a:bodyPr>
            <a:normAutofit/>
          </a:bodyPr>
          <a:lstStyle/>
          <a:p>
            <a:pPr eaLnBrk="1" hangingPunct="1">
              <a:defRPr/>
            </a:pPr>
            <a:r>
              <a:rPr lang="en-US" sz="2800" b="1" dirty="0" smtClean="0">
                <a:solidFill>
                  <a:srgbClr val="FFFF00"/>
                </a:solidFill>
                <a:latin typeface="Times New Roman" panose="02020603050405020304" pitchFamily="18" charset="0"/>
                <a:cs typeface="Times New Roman" panose="02020603050405020304" pitchFamily="18" charset="0"/>
              </a:rPr>
              <a:t>Healthy eating patterns</a:t>
            </a:r>
          </a:p>
          <a:p>
            <a:pPr eaLnBrk="1" hangingPunct="1">
              <a:defRPr/>
            </a:pPr>
            <a:r>
              <a:rPr lang="en-US" sz="2800" b="1" dirty="0" smtClean="0">
                <a:solidFill>
                  <a:srgbClr val="FFFF00"/>
                </a:solidFill>
                <a:latin typeface="Times New Roman" panose="02020603050405020304" pitchFamily="18" charset="0"/>
                <a:cs typeface="Times New Roman" panose="02020603050405020304" pitchFamily="18" charset="0"/>
              </a:rPr>
              <a:t>Regular activity patterns</a:t>
            </a:r>
          </a:p>
        </p:txBody>
      </p:sp>
      <p:sp>
        <p:nvSpPr>
          <p:cNvPr id="33800" name="Rectangle 6"/>
          <p:cNvSpPr>
            <a:spLocks noChangeArrowheads="1"/>
          </p:cNvSpPr>
          <p:nvPr/>
        </p:nvSpPr>
        <p:spPr bwMode="auto">
          <a:xfrm>
            <a:off x="396933" y="1444906"/>
            <a:ext cx="4332534"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dirty="0">
                <a:latin typeface="Times New Roman" panose="02020603050405020304" pitchFamily="18" charset="0"/>
                <a:cs typeface="Times New Roman" panose="02020603050405020304" pitchFamily="18" charset="0"/>
              </a:rPr>
              <a:t>A simple AND effective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method for long-term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weight control</a:t>
            </a:r>
          </a:p>
        </p:txBody>
      </p:sp>
      <p:pic>
        <p:nvPicPr>
          <p:cNvPr id="10" name="Picture 7" descr="C:\Documents and Settings\RHess\Local Settings\Temporary Internet Files\Content.IE5\U1WV4N4N\MPj043048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498" y="0"/>
            <a:ext cx="3378501" cy="326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Documents and Settings\RHess\Local Settings\Temporary Internet Files\Content.IE5\61Y34567\MPj0407391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514" y="3334396"/>
            <a:ext cx="3639273" cy="316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2C12627-EF5E-4BCA-89E4-7F43492F06CB}" type="slidenum">
              <a:rPr lang="en-US" smtClean="0"/>
              <a:t>26</a:t>
            </a:fld>
            <a:endParaRPr lang="en-US"/>
          </a:p>
        </p:txBody>
      </p:sp>
    </p:spTree>
    <p:extLst>
      <p:ext uri="{BB962C8B-B14F-4D97-AF65-F5344CB8AC3E}">
        <p14:creationId xmlns:p14="http://schemas.microsoft.com/office/powerpoint/2010/main" val="26587451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741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2C12627-EF5E-4BCA-89E4-7F43492F06CB}" type="slidenum">
              <a:rPr lang="en-US" smtClean="0"/>
              <a:t>27</a:t>
            </a:fld>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96795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970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8436" name="Rectangle 4"/>
          <p:cNvSpPr>
            <a:spLocks noGrp="1" noChangeArrowheads="1"/>
          </p:cNvSpPr>
          <p:nvPr>
            <p:ph type="title"/>
          </p:nvPr>
        </p:nvSpPr>
        <p:spPr>
          <a:xfrm>
            <a:off x="381000" y="76994"/>
            <a:ext cx="8534400" cy="1507067"/>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Principles Of Weight Control </a:t>
            </a:r>
            <a:br>
              <a:rPr lang="en-US" b="1" cap="none" dirty="0" smtClean="0">
                <a:solidFill>
                  <a:srgbClr val="FFFF00"/>
                </a:solidFill>
                <a:latin typeface="Times New Roman" panose="02020603050405020304" pitchFamily="18" charset="0"/>
                <a:cs typeface="Times New Roman" panose="02020603050405020304" pitchFamily="18" charset="0"/>
              </a:rPr>
            </a:br>
            <a:r>
              <a:rPr lang="en-US" sz="2800" b="1" cap="none" dirty="0" smtClean="0">
                <a:solidFill>
                  <a:srgbClr val="FFFF00"/>
                </a:solidFill>
                <a:latin typeface="Times New Roman" panose="02020603050405020304" pitchFamily="18" charset="0"/>
                <a:cs typeface="Times New Roman" panose="02020603050405020304" pitchFamily="18" charset="0"/>
              </a:rPr>
              <a:t>(A Balance Between Intake And Expenditure)</a:t>
            </a:r>
            <a:endParaRPr lang="en-US" sz="2800" b="1" cap="none" dirty="0">
              <a:solidFill>
                <a:srgbClr val="FFFF00"/>
              </a:solidFill>
              <a:latin typeface="Times New Roman" panose="02020603050405020304" pitchFamily="18" charset="0"/>
              <a:cs typeface="Times New Roman" panose="02020603050405020304" pitchFamily="18" charset="0"/>
            </a:endParaRPr>
          </a:p>
        </p:txBody>
      </p:sp>
      <p:grpSp>
        <p:nvGrpSpPr>
          <p:cNvPr id="29703" name="Group 26"/>
          <p:cNvGrpSpPr>
            <a:grpSpLocks/>
          </p:cNvGrpSpPr>
          <p:nvPr/>
        </p:nvGrpSpPr>
        <p:grpSpPr bwMode="auto">
          <a:xfrm>
            <a:off x="462448" y="2236424"/>
            <a:ext cx="7650163" cy="3461546"/>
            <a:chOff x="544" y="352"/>
            <a:chExt cx="4819" cy="3390"/>
          </a:xfrm>
        </p:grpSpPr>
        <p:sp>
          <p:nvSpPr>
            <p:cNvPr id="29704" name="Rectangle 5"/>
            <p:cNvSpPr>
              <a:spLocks noChangeArrowheads="1"/>
            </p:cNvSpPr>
            <p:nvPr/>
          </p:nvSpPr>
          <p:spPr bwMode="auto">
            <a:xfrm>
              <a:off x="3267" y="352"/>
              <a:ext cx="229"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a:solidFill>
                    <a:srgbClr val="FFFF00"/>
                  </a:solidFill>
                </a:rPr>
                <a:t> </a:t>
              </a:r>
            </a:p>
          </p:txBody>
        </p:sp>
        <p:sp>
          <p:nvSpPr>
            <p:cNvPr id="29705" name="Rectangle 6"/>
            <p:cNvSpPr>
              <a:spLocks noChangeArrowheads="1"/>
            </p:cNvSpPr>
            <p:nvPr/>
          </p:nvSpPr>
          <p:spPr bwMode="auto">
            <a:xfrm>
              <a:off x="3267" y="352"/>
              <a:ext cx="229"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a:solidFill>
                    <a:srgbClr val="FFFF00"/>
                  </a:solidFill>
                </a:rPr>
                <a:t> </a:t>
              </a:r>
            </a:p>
          </p:txBody>
        </p:sp>
        <p:sp>
          <p:nvSpPr>
            <p:cNvPr id="29706" name="Rectangle 7"/>
            <p:cNvSpPr>
              <a:spLocks noChangeArrowheads="1"/>
            </p:cNvSpPr>
            <p:nvPr/>
          </p:nvSpPr>
          <p:spPr bwMode="auto">
            <a:xfrm>
              <a:off x="1411" y="1308"/>
              <a:ext cx="385"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cs typeface="Times New Roman" panose="02020603050405020304" pitchFamily="18" charset="0"/>
                </a:rPr>
                <a:t>EX</a:t>
              </a:r>
            </a:p>
          </p:txBody>
        </p:sp>
        <p:sp>
          <p:nvSpPr>
            <p:cNvPr id="29707" name="Rectangle 8"/>
            <p:cNvSpPr>
              <a:spLocks noChangeArrowheads="1"/>
            </p:cNvSpPr>
            <p:nvPr/>
          </p:nvSpPr>
          <p:spPr bwMode="auto">
            <a:xfrm>
              <a:off x="1392" y="1239"/>
              <a:ext cx="1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9708" name="Line 9"/>
            <p:cNvSpPr>
              <a:spLocks noChangeShapeType="1"/>
            </p:cNvSpPr>
            <p:nvPr/>
          </p:nvSpPr>
          <p:spPr bwMode="auto">
            <a:xfrm>
              <a:off x="712" y="3255"/>
              <a:ext cx="1105" cy="277"/>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9" name="Line 10"/>
            <p:cNvSpPr>
              <a:spLocks noChangeShapeType="1"/>
            </p:cNvSpPr>
            <p:nvPr/>
          </p:nvSpPr>
          <p:spPr bwMode="auto">
            <a:xfrm flipV="1">
              <a:off x="1213" y="3386"/>
              <a:ext cx="46" cy="192"/>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Line 11"/>
            <p:cNvSpPr>
              <a:spLocks noChangeShapeType="1"/>
            </p:cNvSpPr>
            <p:nvPr/>
          </p:nvSpPr>
          <p:spPr bwMode="auto">
            <a:xfrm flipH="1" flipV="1">
              <a:off x="1261" y="3394"/>
              <a:ext cx="121" cy="184"/>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Rectangle 12"/>
            <p:cNvSpPr>
              <a:spLocks noChangeArrowheads="1"/>
            </p:cNvSpPr>
            <p:nvPr/>
          </p:nvSpPr>
          <p:spPr bwMode="auto">
            <a:xfrm>
              <a:off x="562" y="1285"/>
              <a:ext cx="33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cs typeface="Times New Roman" panose="02020603050405020304" pitchFamily="18" charset="0"/>
                </a:rPr>
                <a:t>IN</a:t>
              </a:r>
            </a:p>
          </p:txBody>
        </p:sp>
        <p:sp>
          <p:nvSpPr>
            <p:cNvPr id="29712" name="Rectangle 13"/>
            <p:cNvSpPr>
              <a:spLocks noChangeArrowheads="1"/>
            </p:cNvSpPr>
            <p:nvPr/>
          </p:nvSpPr>
          <p:spPr bwMode="auto">
            <a:xfrm>
              <a:off x="544" y="1216"/>
              <a:ext cx="1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9713" name="Rectangle 14"/>
            <p:cNvSpPr>
              <a:spLocks noChangeArrowheads="1"/>
            </p:cNvSpPr>
            <p:nvPr/>
          </p:nvSpPr>
          <p:spPr bwMode="auto">
            <a:xfrm>
              <a:off x="2332" y="1818"/>
              <a:ext cx="130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dirty="0">
                  <a:solidFill>
                    <a:srgbClr val="FFFF00"/>
                  </a:solidFill>
                  <a:latin typeface="Times New Roman" panose="02020603050405020304" pitchFamily="18" charset="0"/>
                  <a:cs typeface="Times New Roman" panose="02020603050405020304" pitchFamily="18" charset="0"/>
                </a:rPr>
                <a:t>IN &gt; EX  -  </a:t>
              </a:r>
            </a:p>
          </p:txBody>
        </p:sp>
        <p:sp>
          <p:nvSpPr>
            <p:cNvPr id="29714" name="Rectangle 15"/>
            <p:cNvSpPr>
              <a:spLocks noChangeArrowheads="1"/>
            </p:cNvSpPr>
            <p:nvPr/>
          </p:nvSpPr>
          <p:spPr bwMode="auto">
            <a:xfrm>
              <a:off x="3513" y="1818"/>
              <a:ext cx="143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dirty="0">
                  <a:latin typeface="Times New Roman" panose="02020603050405020304" pitchFamily="18" charset="0"/>
                  <a:cs typeface="Times New Roman" panose="02020603050405020304" pitchFamily="18" charset="0"/>
                </a:rPr>
                <a:t>Gain</a:t>
              </a:r>
              <a:r>
                <a:rPr lang="en-US" altLang="en-US" sz="3000" dirty="0"/>
                <a:t> </a:t>
              </a:r>
              <a:r>
                <a:rPr lang="en-US" altLang="en-US" sz="3000" b="0" dirty="0">
                  <a:latin typeface="Times New Roman" panose="02020603050405020304" pitchFamily="18" charset="0"/>
                  <a:cs typeface="Times New Roman" panose="02020603050405020304" pitchFamily="18" charset="0"/>
                </a:rPr>
                <a:t>Weight</a:t>
              </a:r>
            </a:p>
          </p:txBody>
        </p:sp>
        <p:sp>
          <p:nvSpPr>
            <p:cNvPr id="29715" name="Line 16"/>
            <p:cNvSpPr>
              <a:spLocks noChangeShapeType="1"/>
            </p:cNvSpPr>
            <p:nvPr/>
          </p:nvSpPr>
          <p:spPr bwMode="auto">
            <a:xfrm>
              <a:off x="656" y="2706"/>
              <a:ext cx="1216" cy="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Line 17"/>
            <p:cNvSpPr>
              <a:spLocks noChangeShapeType="1"/>
            </p:cNvSpPr>
            <p:nvPr/>
          </p:nvSpPr>
          <p:spPr bwMode="auto">
            <a:xfrm flipV="1">
              <a:off x="1202" y="2690"/>
              <a:ext cx="73" cy="199"/>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7" name="Line 18"/>
            <p:cNvSpPr>
              <a:spLocks noChangeShapeType="1"/>
            </p:cNvSpPr>
            <p:nvPr/>
          </p:nvSpPr>
          <p:spPr bwMode="auto">
            <a:xfrm flipH="1" flipV="1">
              <a:off x="1277" y="2697"/>
              <a:ext cx="119" cy="184"/>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Rectangle 19"/>
            <p:cNvSpPr>
              <a:spLocks noChangeArrowheads="1"/>
            </p:cNvSpPr>
            <p:nvPr/>
          </p:nvSpPr>
          <p:spPr bwMode="auto">
            <a:xfrm>
              <a:off x="2348" y="2554"/>
              <a:ext cx="130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dirty="0">
                  <a:solidFill>
                    <a:srgbClr val="FFFF00"/>
                  </a:solidFill>
                  <a:latin typeface="Times New Roman" panose="02020603050405020304" pitchFamily="18" charset="0"/>
                  <a:cs typeface="Times New Roman" panose="02020603050405020304" pitchFamily="18" charset="0"/>
                </a:rPr>
                <a:t>IN = EX  -  </a:t>
              </a:r>
            </a:p>
          </p:txBody>
        </p:sp>
        <p:sp>
          <p:nvSpPr>
            <p:cNvPr id="29719" name="Rectangle 20"/>
            <p:cNvSpPr>
              <a:spLocks noChangeArrowheads="1"/>
            </p:cNvSpPr>
            <p:nvPr/>
          </p:nvSpPr>
          <p:spPr bwMode="auto">
            <a:xfrm>
              <a:off x="3528" y="2554"/>
              <a:ext cx="1835"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None/>
              </a:pPr>
              <a:r>
                <a:rPr lang="en-US" altLang="en-US" sz="3000" dirty="0">
                  <a:latin typeface="Times New Roman" panose="02020603050405020304" pitchFamily="18" charset="0"/>
                  <a:cs typeface="Times New Roman" panose="02020603050405020304" pitchFamily="18" charset="0"/>
                </a:rPr>
                <a:t>Maintain</a:t>
              </a:r>
              <a:r>
                <a:rPr lang="en-US" altLang="en-US" sz="3000" dirty="0">
                  <a:solidFill>
                    <a:srgbClr val="FFFFFF"/>
                  </a:solidFill>
                </a:rPr>
                <a:t> </a:t>
              </a:r>
              <a:r>
                <a:rPr lang="en-US" altLang="en-US" sz="3000" b="0" dirty="0">
                  <a:latin typeface="Times New Roman" panose="02020603050405020304" pitchFamily="18" charset="0"/>
                  <a:cs typeface="Times New Roman" panose="02020603050405020304" pitchFamily="18" charset="0"/>
                </a:rPr>
                <a:t>Weight</a:t>
              </a:r>
            </a:p>
          </p:txBody>
        </p:sp>
        <p:sp>
          <p:nvSpPr>
            <p:cNvPr id="29720" name="Line 21"/>
            <p:cNvSpPr>
              <a:spLocks noChangeShapeType="1"/>
            </p:cNvSpPr>
            <p:nvPr/>
          </p:nvSpPr>
          <p:spPr bwMode="auto">
            <a:xfrm flipV="1">
              <a:off x="664" y="1873"/>
              <a:ext cx="1208" cy="323"/>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Line 22"/>
            <p:cNvSpPr>
              <a:spLocks noChangeShapeType="1"/>
            </p:cNvSpPr>
            <p:nvPr/>
          </p:nvSpPr>
          <p:spPr bwMode="auto">
            <a:xfrm flipV="1">
              <a:off x="1179" y="2025"/>
              <a:ext cx="73" cy="201"/>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Line 23"/>
            <p:cNvSpPr>
              <a:spLocks noChangeShapeType="1"/>
            </p:cNvSpPr>
            <p:nvPr/>
          </p:nvSpPr>
          <p:spPr bwMode="auto">
            <a:xfrm flipH="1" flipV="1">
              <a:off x="1251" y="2035"/>
              <a:ext cx="122" cy="182"/>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Rectangle 24"/>
            <p:cNvSpPr>
              <a:spLocks noChangeArrowheads="1"/>
            </p:cNvSpPr>
            <p:nvPr/>
          </p:nvSpPr>
          <p:spPr bwMode="auto">
            <a:xfrm>
              <a:off x="2355" y="3281"/>
              <a:ext cx="1303"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spcBef>
                  <a:spcPct val="0"/>
                </a:spcBef>
              </a:pPr>
              <a:r>
                <a:rPr lang="en-US" altLang="en-US" sz="3000" b="1" dirty="0">
                  <a:solidFill>
                    <a:srgbClr val="FFFF00"/>
                  </a:solidFill>
                  <a:latin typeface="Times New Roman" panose="02020603050405020304" pitchFamily="18" charset="0"/>
                  <a:cs typeface="Times New Roman" panose="02020603050405020304" pitchFamily="18" charset="0"/>
                </a:rPr>
                <a:t>IN &lt; EX  -  </a:t>
              </a:r>
            </a:p>
          </p:txBody>
        </p:sp>
        <p:sp>
          <p:nvSpPr>
            <p:cNvPr id="29724" name="Rectangle 25"/>
            <p:cNvSpPr>
              <a:spLocks noChangeArrowheads="1"/>
            </p:cNvSpPr>
            <p:nvPr/>
          </p:nvSpPr>
          <p:spPr bwMode="auto">
            <a:xfrm>
              <a:off x="3536" y="3281"/>
              <a:ext cx="1408"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None/>
              </a:pPr>
              <a:r>
                <a:rPr lang="en-US" altLang="en-US" sz="3000" dirty="0">
                  <a:latin typeface="Times New Roman" panose="02020603050405020304" pitchFamily="18" charset="0"/>
                  <a:cs typeface="Times New Roman" panose="02020603050405020304" pitchFamily="18" charset="0"/>
                </a:rPr>
                <a:t>Lose</a:t>
              </a:r>
              <a:r>
                <a:rPr lang="en-US" altLang="en-US" sz="3000" dirty="0">
                  <a:solidFill>
                    <a:srgbClr val="FFFFFF"/>
                  </a:solidFill>
                </a:rPr>
                <a:t> </a:t>
              </a:r>
              <a:r>
                <a:rPr lang="en-US" altLang="en-US" sz="3000" b="0" dirty="0">
                  <a:latin typeface="Times New Roman" panose="02020603050405020304" pitchFamily="18" charset="0"/>
                  <a:cs typeface="Times New Roman" panose="02020603050405020304" pitchFamily="18" charset="0"/>
                </a:rPr>
                <a:t>Weight</a:t>
              </a:r>
            </a:p>
          </p:txBody>
        </p:sp>
      </p:grpSp>
      <p:sp>
        <p:nvSpPr>
          <p:cNvPr id="2" name="Rectangle 1"/>
          <p:cNvSpPr/>
          <p:nvPr/>
        </p:nvSpPr>
        <p:spPr>
          <a:xfrm>
            <a:off x="7877060" y="2912362"/>
            <a:ext cx="4021157" cy="1754326"/>
          </a:xfrm>
          <a:prstGeom prst="rect">
            <a:avLst/>
          </a:prstGeom>
        </p:spPr>
        <p:txBody>
          <a:bodyPr wrap="square">
            <a:spAutoFit/>
          </a:bodyPr>
          <a:lstStyle/>
          <a:p>
            <a:pPr>
              <a:defRPr/>
            </a:pPr>
            <a:r>
              <a:rPr lang="en-US" sz="2400" dirty="0">
                <a:latin typeface="Times New Roman" panose="02020603050405020304" pitchFamily="18" charset="0"/>
                <a:cs typeface="Times New Roman" panose="02020603050405020304" pitchFamily="18" charset="0"/>
              </a:rPr>
              <a:t>Need to create a caloric deficit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ways to do it!)</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lvl="1">
              <a:defRPr/>
            </a:pPr>
            <a:r>
              <a:rPr lang="en-US" sz="2400" dirty="0">
                <a:solidFill>
                  <a:srgbClr val="FAFD00"/>
                </a:solidFill>
                <a:latin typeface="Times New Roman" panose="02020603050405020304" pitchFamily="18" charset="0"/>
                <a:cs typeface="Times New Roman" panose="02020603050405020304" pitchFamily="18" charset="0"/>
              </a:rPr>
              <a:t>Eat less</a:t>
            </a:r>
            <a:r>
              <a:rPr lang="en-US" sz="2400" dirty="0" smtClean="0">
                <a:solidFill>
                  <a:srgbClr val="FAFD00"/>
                </a:solidFill>
                <a:latin typeface="Times New Roman" panose="02020603050405020304" pitchFamily="18" charset="0"/>
                <a:cs typeface="Times New Roman" panose="02020603050405020304" pitchFamily="18" charset="0"/>
              </a:rPr>
              <a:t>!</a:t>
            </a:r>
            <a:endParaRPr lang="en-US" sz="2400" dirty="0">
              <a:solidFill>
                <a:srgbClr val="FAFD00"/>
              </a:solidFill>
              <a:latin typeface="Times New Roman" panose="02020603050405020304" pitchFamily="18" charset="0"/>
              <a:cs typeface="Times New Roman" panose="02020603050405020304" pitchFamily="18" charset="0"/>
            </a:endParaRPr>
          </a:p>
          <a:p>
            <a:pPr lvl="1">
              <a:defRPr/>
            </a:pPr>
            <a:r>
              <a:rPr lang="en-US" sz="2400" dirty="0">
                <a:solidFill>
                  <a:srgbClr val="FAFD00"/>
                </a:solidFill>
                <a:latin typeface="Times New Roman" panose="02020603050405020304" pitchFamily="18" charset="0"/>
                <a:cs typeface="Times New Roman" panose="02020603050405020304" pitchFamily="18" charset="0"/>
              </a:rPr>
              <a:t>Exercise more!</a:t>
            </a:r>
          </a:p>
        </p:txBody>
      </p:sp>
      <p:sp>
        <p:nvSpPr>
          <p:cNvPr id="3" name="Slide Number Placeholder 2"/>
          <p:cNvSpPr>
            <a:spLocks noGrp="1"/>
          </p:cNvSpPr>
          <p:nvPr>
            <p:ph type="sldNum" sz="quarter" idx="12"/>
          </p:nvPr>
        </p:nvSpPr>
        <p:spPr/>
        <p:txBody>
          <a:bodyPr/>
          <a:lstStyle/>
          <a:p>
            <a:fld id="{82C12627-EF5E-4BCA-89E4-7F43492F06CB}" type="slidenum">
              <a:rPr lang="en-US" smtClean="0"/>
              <a:t>3</a:t>
            </a:fld>
            <a:endParaRPr lang="en-US"/>
          </a:p>
        </p:txBody>
      </p:sp>
      <p:sp>
        <p:nvSpPr>
          <p:cNvPr id="29" name="Content Placeholder 3"/>
          <p:cNvSpPr>
            <a:spLocks noGrp="1"/>
          </p:cNvSpPr>
          <p:nvPr>
            <p:ph idx="1"/>
          </p:nvPr>
        </p:nvSpPr>
        <p:spPr>
          <a:xfrm>
            <a:off x="491022" y="1334510"/>
            <a:ext cx="11241941" cy="1470485"/>
          </a:xfrm>
        </p:spPr>
        <p:txBody>
          <a:bodyPr>
            <a:normAutofit/>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The ancient prescription of Hippocrates (400 BC) that the </a:t>
            </a:r>
            <a:r>
              <a:rPr lang="en-US" sz="2800" dirty="0" smtClean="0">
                <a:solidFill>
                  <a:schemeClr val="tx1"/>
                </a:solidFill>
                <a:latin typeface="Times New Roman" panose="02020603050405020304" pitchFamily="18" charset="0"/>
                <a:cs typeface="Times New Roman" panose="02020603050405020304" pitchFamily="18" charset="0"/>
              </a:rPr>
              <a:t>obese should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eat less </a:t>
            </a:r>
            <a:r>
              <a:rPr lang="en-US" sz="2800" dirty="0">
                <a:solidFill>
                  <a:schemeClr val="tx1"/>
                </a:solidFill>
                <a:latin typeface="Times New Roman" panose="02020603050405020304" pitchFamily="18" charset="0"/>
                <a:cs typeface="Times New Roman" panose="02020603050405020304" pitchFamily="18" charset="0"/>
              </a:rPr>
              <a:t>and </a:t>
            </a:r>
            <a:r>
              <a:rPr lang="en-US" sz="2800" dirty="0">
                <a:solidFill>
                  <a:srgbClr val="FFFF00"/>
                </a:solidFill>
                <a:latin typeface="Times New Roman" panose="02020603050405020304" pitchFamily="18" charset="0"/>
                <a:cs typeface="Times New Roman" panose="02020603050405020304" pitchFamily="18" charset="0"/>
              </a:rPr>
              <a:t>exercise more</a:t>
            </a:r>
            <a:r>
              <a:rPr lang="en-US" sz="2800" dirty="0">
                <a:solidFill>
                  <a:schemeClr val="tx1"/>
                </a:solidFill>
                <a:latin typeface="Times New Roman" panose="02020603050405020304" pitchFamily="18" charset="0"/>
                <a:cs typeface="Times New Roman" panose="02020603050405020304" pitchFamily="18" charset="0"/>
              </a:rPr>
              <a:t>’ is still today, and for </a:t>
            </a:r>
            <a:r>
              <a:rPr lang="en-US" sz="2800" dirty="0" smtClean="0">
                <a:solidFill>
                  <a:schemeClr val="tx1"/>
                </a:solidFill>
                <a:latin typeface="Times New Roman" panose="02020603050405020304" pitchFamily="18" charset="0"/>
                <a:cs typeface="Times New Roman" panose="02020603050405020304" pitchFamily="18" charset="0"/>
              </a:rPr>
              <a:t>the foreseeable </a:t>
            </a:r>
            <a:r>
              <a:rPr lang="en-US" sz="2800" dirty="0">
                <a:solidFill>
                  <a:schemeClr val="tx1"/>
                </a:solidFill>
                <a:latin typeface="Times New Roman" panose="02020603050405020304" pitchFamily="18" charset="0"/>
                <a:cs typeface="Times New Roman" panose="02020603050405020304" pitchFamily="18" charset="0"/>
              </a:rPr>
              <a:t>future, the cornerstone approach to treat </a:t>
            </a:r>
            <a:r>
              <a:rPr lang="en-US" sz="2800" dirty="0" smtClean="0">
                <a:solidFill>
                  <a:schemeClr val="tx1"/>
                </a:solidFill>
                <a:latin typeface="Times New Roman" panose="02020603050405020304" pitchFamily="18" charset="0"/>
                <a:cs typeface="Times New Roman" panose="02020603050405020304" pitchFamily="18" charset="0"/>
              </a:rPr>
              <a:t>obesity despite </a:t>
            </a:r>
            <a:r>
              <a:rPr lang="en-US" sz="2800" dirty="0">
                <a:solidFill>
                  <a:schemeClr val="tx1"/>
                </a:solidFill>
                <a:latin typeface="Times New Roman" panose="02020603050405020304" pitchFamily="18" charset="0"/>
                <a:cs typeface="Times New Roman" panose="02020603050405020304" pitchFamily="18" charset="0"/>
              </a:rPr>
              <a:t>its well-documented failures.</a:t>
            </a:r>
          </a:p>
        </p:txBody>
      </p:sp>
      <p:pic>
        <p:nvPicPr>
          <p:cNvPr id="30" name="Picture 29"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31" name="Picture 3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4202907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1536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Rectangle 4"/>
          <p:cNvSpPr>
            <a:spLocks noGrp="1" noChangeArrowheads="1"/>
          </p:cNvSpPr>
          <p:nvPr>
            <p:ph type="title"/>
          </p:nvPr>
        </p:nvSpPr>
        <p:spPr>
          <a:xfrm>
            <a:off x="157238" y="0"/>
            <a:ext cx="8534400" cy="1507067"/>
          </a:xfrm>
        </p:spPr>
        <p:txBody>
          <a:bodyPr/>
          <a:lstStyle/>
          <a:p>
            <a:pPr>
              <a:defRPr/>
            </a:pPr>
            <a:r>
              <a:rPr lang="en-US" b="1" cap="none" dirty="0">
                <a:solidFill>
                  <a:srgbClr val="FFFF00"/>
                </a:solidFill>
                <a:latin typeface="Times New Roman" panose="02020603050405020304" pitchFamily="18" charset="0"/>
                <a:cs typeface="Times New Roman" panose="02020603050405020304" pitchFamily="18" charset="0"/>
              </a:rPr>
              <a:t>Obesity treatment </a:t>
            </a:r>
            <a:r>
              <a:rPr lang="en-US" b="1" cap="none" dirty="0" smtClean="0">
                <a:solidFill>
                  <a:srgbClr val="FFFF00"/>
                </a:solidFill>
                <a:latin typeface="Times New Roman" panose="02020603050405020304" pitchFamily="18" charset="0"/>
                <a:cs typeface="Times New Roman" panose="02020603050405020304" pitchFamily="18" charset="0"/>
              </a:rPr>
              <a:t>guidelines</a:t>
            </a:r>
          </a:p>
        </p:txBody>
      </p:sp>
      <p:sp>
        <p:nvSpPr>
          <p:cNvPr id="3" name="Rectangle 5"/>
          <p:cNvSpPr>
            <a:spLocks noGrp="1" noChangeArrowheads="1"/>
          </p:cNvSpPr>
          <p:nvPr>
            <p:ph type="body" idx="1"/>
          </p:nvPr>
        </p:nvSpPr>
        <p:spPr>
          <a:xfrm>
            <a:off x="684212" y="1344057"/>
            <a:ext cx="7480453" cy="4715220"/>
          </a:xfrm>
        </p:spPr>
        <p:txBody>
          <a:bodyPr>
            <a:noAutofit/>
          </a:bodyPr>
          <a:lstStyle/>
          <a:p>
            <a:pPr>
              <a:buFont typeface="Wingdings" panose="05000000000000000000" pitchFamily="2" charset="2"/>
              <a:buChar char="Ø"/>
            </a:pPr>
            <a:r>
              <a:rPr lang="en-US" sz="3200" dirty="0" smtClean="0">
                <a:solidFill>
                  <a:schemeClr val="tx1"/>
                </a:solidFill>
                <a:latin typeface="Times New Roman" panose="02020603050405020304" pitchFamily="18" charset="0"/>
                <a:cs typeface="Times New Roman" panose="02020603050405020304" pitchFamily="18" charset="0"/>
              </a:rPr>
              <a:t>Lifestyle interventions: </a:t>
            </a: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Dietary </a:t>
            </a:r>
            <a:r>
              <a:rPr lang="en-US" sz="2800" dirty="0">
                <a:solidFill>
                  <a:schemeClr val="tx1"/>
                </a:solidFill>
                <a:latin typeface="Times New Roman" panose="02020603050405020304" pitchFamily="18" charset="0"/>
                <a:cs typeface="Times New Roman" panose="02020603050405020304" pitchFamily="18" charset="0"/>
              </a:rPr>
              <a:t>changes</a:t>
            </a:r>
            <a:endParaRPr lang="en-US" sz="2800"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Physical </a:t>
            </a:r>
            <a:r>
              <a:rPr lang="en-US" sz="2800" dirty="0">
                <a:solidFill>
                  <a:schemeClr val="tx1"/>
                </a:solidFill>
                <a:latin typeface="Times New Roman" panose="02020603050405020304" pitchFamily="18" charset="0"/>
                <a:cs typeface="Times New Roman" panose="02020603050405020304" pitchFamily="18" charset="0"/>
              </a:rPr>
              <a:t>activity</a:t>
            </a:r>
            <a:endParaRPr lang="en-US" sz="2800"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800" dirty="0" smtClean="0">
                <a:solidFill>
                  <a:schemeClr val="tx1"/>
                </a:solidFill>
                <a:latin typeface="Times New Roman" panose="02020603050405020304" pitchFamily="18" charset="0"/>
                <a:cs typeface="Times New Roman" panose="02020603050405020304" pitchFamily="18" charset="0"/>
              </a:rPr>
              <a:t>Behavioral changes</a:t>
            </a:r>
            <a:endParaRPr lang="en-US" sz="3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Pharmacotherapy</a:t>
            </a:r>
          </a:p>
          <a:p>
            <a:pPr>
              <a:buFont typeface="Wingdings" panose="05000000000000000000" pitchFamily="2" charset="2"/>
              <a:buChar char="Ø"/>
            </a:pPr>
            <a:r>
              <a:rPr lang="en-US" sz="3200" dirty="0" smtClean="0">
                <a:solidFill>
                  <a:schemeClr val="tx1"/>
                </a:solidFill>
                <a:latin typeface="Times New Roman" panose="02020603050405020304" pitchFamily="18" charset="0"/>
                <a:cs typeface="Times New Roman" panose="02020603050405020304" pitchFamily="18" charset="0"/>
              </a:rPr>
              <a:t>Bariatric </a:t>
            </a:r>
            <a:r>
              <a:rPr lang="en-US" sz="3200" dirty="0">
                <a:solidFill>
                  <a:schemeClr val="tx1"/>
                </a:solidFill>
                <a:latin typeface="Times New Roman" panose="02020603050405020304" pitchFamily="18" charset="0"/>
                <a:cs typeface="Times New Roman" panose="02020603050405020304" pitchFamily="18" charset="0"/>
              </a:rPr>
              <a:t>surgery</a:t>
            </a:r>
          </a:p>
        </p:txBody>
      </p:sp>
      <p:sp>
        <p:nvSpPr>
          <p:cNvPr id="7" name="Slide Number Placeholder 2"/>
          <p:cNvSpPr>
            <a:spLocks noGrp="1"/>
          </p:cNvSpPr>
          <p:nvPr>
            <p:ph type="sldNum" sz="quarter" idx="12"/>
          </p:nvPr>
        </p:nvSpPr>
        <p:spPr>
          <a:xfrm>
            <a:off x="10363200" y="5578475"/>
            <a:ext cx="1142245" cy="669925"/>
          </a:xfrm>
        </p:spPr>
        <p:txBody>
          <a:bodyPr/>
          <a:lstStyle/>
          <a:p>
            <a:r>
              <a:rPr lang="en-US" dirty="0" smtClean="0"/>
              <a:t>4</a:t>
            </a:r>
            <a:endParaRPr lang="en-US" dirty="0"/>
          </a:p>
        </p:txBody>
      </p:sp>
      <p:pic>
        <p:nvPicPr>
          <p:cNvPr id="8" name="Picture 7"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3911243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sp>
        <p:nvSpPr>
          <p:cNvPr id="2" name="Rectangle 4"/>
          <p:cNvSpPr>
            <a:spLocks noGrp="1" noChangeArrowheads="1"/>
          </p:cNvSpPr>
          <p:nvPr>
            <p:ph type="title"/>
          </p:nvPr>
        </p:nvSpPr>
        <p:spPr>
          <a:xfrm>
            <a:off x="0" y="2529"/>
            <a:ext cx="7105880" cy="685270"/>
          </a:xfrm>
        </p:spPr>
        <p:txBody>
          <a:bodyPr/>
          <a:lstStyle/>
          <a:p>
            <a:pPr eaLnBrk="1" hangingPunct="1">
              <a:defRPr/>
            </a:pPr>
            <a:r>
              <a:rPr lang="en-US" b="1" cap="none" dirty="0" smtClean="0">
                <a:solidFill>
                  <a:srgbClr val="FFFF00"/>
                </a:solidFill>
                <a:latin typeface="Times New Roman" panose="02020603050405020304" pitchFamily="18" charset="0"/>
                <a:cs typeface="Times New Roman" panose="02020603050405020304" pitchFamily="18" charset="0"/>
              </a:rPr>
              <a:t>Prevalence Of Dieting</a:t>
            </a:r>
          </a:p>
        </p:txBody>
      </p:sp>
      <p:sp>
        <p:nvSpPr>
          <p:cNvPr id="3" name="Rectangle 5"/>
          <p:cNvSpPr>
            <a:spLocks noGrp="1" noChangeArrowheads="1"/>
          </p:cNvSpPr>
          <p:nvPr>
            <p:ph type="body" idx="1"/>
          </p:nvPr>
        </p:nvSpPr>
        <p:spPr>
          <a:xfrm>
            <a:off x="76200" y="687799"/>
            <a:ext cx="4267200" cy="1240153"/>
          </a:xfrm>
        </p:spPr>
        <p:txBody>
          <a:bodyPr>
            <a:normAutofit/>
          </a:bodyPr>
          <a:lstStyle/>
          <a:p>
            <a:pPr eaLnBrk="1" hangingPunct="1">
              <a:defRPr/>
            </a:pPr>
            <a:r>
              <a:rPr lang="en-US" sz="2800" b="1" dirty="0" smtClean="0">
                <a:solidFill>
                  <a:schemeClr val="tx1"/>
                </a:solidFill>
                <a:latin typeface="Times New Roman" panose="02020603050405020304" pitchFamily="18" charset="0"/>
                <a:cs typeface="Times New Roman" panose="02020603050405020304" pitchFamily="18" charset="0"/>
              </a:rPr>
              <a:t>57% of all women</a:t>
            </a:r>
          </a:p>
          <a:p>
            <a:pPr eaLnBrk="1" hangingPunct="1">
              <a:defRPr/>
            </a:pPr>
            <a:r>
              <a:rPr lang="en-US" sz="2800" b="1" dirty="0" smtClean="0">
                <a:solidFill>
                  <a:schemeClr val="tx1"/>
                </a:solidFill>
                <a:latin typeface="Times New Roman" panose="02020603050405020304" pitchFamily="18" charset="0"/>
                <a:cs typeface="Times New Roman" panose="02020603050405020304" pitchFamily="18" charset="0"/>
              </a:rPr>
              <a:t>40% of all men</a:t>
            </a:r>
          </a:p>
        </p:txBody>
      </p:sp>
      <p:sp>
        <p:nvSpPr>
          <p:cNvPr id="15368" name="Rectangle 6"/>
          <p:cNvSpPr>
            <a:spLocks noChangeArrowheads="1"/>
          </p:cNvSpPr>
          <p:nvPr/>
        </p:nvSpPr>
        <p:spPr bwMode="auto">
          <a:xfrm>
            <a:off x="-312556" y="1806892"/>
            <a:ext cx="5044712"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dirty="0">
                <a:solidFill>
                  <a:srgbClr val="FAFD00"/>
                </a:solidFill>
                <a:latin typeface="Times New Roman" panose="02020603050405020304" pitchFamily="18" charset="0"/>
              </a:rPr>
              <a:t>Diet products are a 33 billion dollar industry.</a:t>
            </a:r>
            <a:endParaRPr lang="en-US" altLang="en-US" dirty="0">
              <a:solidFill>
                <a:srgbClr val="FAFD00"/>
              </a:solidFill>
              <a:latin typeface="Times New Roman" panose="02020603050405020304" pitchFamily="18" charset="0"/>
              <a:hlinkClick r:id="rId3"/>
            </a:endParaRPr>
          </a:p>
        </p:txBody>
      </p:sp>
      <p:grpSp>
        <p:nvGrpSpPr>
          <p:cNvPr id="15369" name="Group 9"/>
          <p:cNvGrpSpPr>
            <a:grpSpLocks/>
          </p:cNvGrpSpPr>
          <p:nvPr/>
        </p:nvGrpSpPr>
        <p:grpSpPr bwMode="auto">
          <a:xfrm>
            <a:off x="7678758" y="1784732"/>
            <a:ext cx="3997402" cy="3855903"/>
            <a:chOff x="30" y="1104"/>
            <a:chExt cx="2834" cy="2784"/>
          </a:xfrm>
        </p:grpSpPr>
        <p:pic>
          <p:nvPicPr>
            <p:cNvPr id="15370"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 y="1104"/>
              <a:ext cx="2826" cy="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1" name="Rectangle 11"/>
            <p:cNvSpPr>
              <a:spLocks noChangeArrowheads="1"/>
            </p:cNvSpPr>
            <p:nvPr/>
          </p:nvSpPr>
          <p:spPr bwMode="auto">
            <a:xfrm>
              <a:off x="64" y="1120"/>
              <a:ext cx="2800" cy="272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5000"/>
                <a:buFont typeface="Wingdings" panose="05000000000000000000" pitchFamily="2" charset="2"/>
                <a:buChar char="§"/>
                <a:defRPr sz="3200" b="1">
                  <a:solidFill>
                    <a:schemeClr val="tx1"/>
                  </a:solidFill>
                  <a:latin typeface="Arial" panose="020B0604020202020204" pitchFamily="34" charset="0"/>
                </a:defRPr>
              </a:lvl1pPr>
              <a:lvl2pPr marL="742950" indent="-285750">
                <a:spcBef>
                  <a:spcPct val="20000"/>
                </a:spcBef>
                <a:buClr>
                  <a:schemeClr val="tx2"/>
                </a:buClr>
                <a:buSzPct val="100000"/>
                <a:buChar char="–"/>
                <a:defRPr sz="2800">
                  <a:solidFill>
                    <a:schemeClr val="tx1"/>
                  </a:solidFill>
                  <a:latin typeface="Arial" panose="020B0604020202020204" pitchFamily="34" charset="0"/>
                </a:defRPr>
              </a:lvl2pPr>
              <a:lvl3pPr marL="1143000" indent="-228600">
                <a:spcBef>
                  <a:spcPct val="20000"/>
                </a:spcBef>
                <a:buClr>
                  <a:schemeClr val="tx2"/>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tx2"/>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b="0">
                <a:latin typeface="Times New Roman" panose="02020603050405020304" pitchFamily="18" charset="0"/>
              </a:endParaRPr>
            </a:p>
          </p:txBody>
        </p:sp>
      </p:grpSp>
      <p:sp>
        <p:nvSpPr>
          <p:cNvPr id="4" name="Rectangle 3"/>
          <p:cNvSpPr/>
          <p:nvPr/>
        </p:nvSpPr>
        <p:spPr>
          <a:xfrm>
            <a:off x="8307" y="2862988"/>
            <a:ext cx="7042504" cy="830997"/>
          </a:xfrm>
          <a:prstGeom prst="rect">
            <a:avLst/>
          </a:prstGeom>
        </p:spPr>
        <p:txBody>
          <a:bodyPr wrap="square">
            <a:spAutoFit/>
          </a:bodyPr>
          <a:lstStyle/>
          <a:p>
            <a:r>
              <a:rPr lang="en-US" altLang="en-US" sz="2400" b="1" dirty="0" smtClean="0">
                <a:latin typeface="Times New Roman" panose="02020603050405020304" pitchFamily="18" charset="0"/>
                <a:cs typeface="Times New Roman" panose="02020603050405020304" pitchFamily="18" charset="0"/>
              </a:rPr>
              <a:t>People spend $40 to $50 billion yearly attempting to lose weight and another $30 billion on diet food sales</a:t>
            </a:r>
          </a:p>
        </p:txBody>
      </p:sp>
      <p:sp>
        <p:nvSpPr>
          <p:cNvPr id="5" name="Slide Number Placeholder 4"/>
          <p:cNvSpPr>
            <a:spLocks noGrp="1"/>
          </p:cNvSpPr>
          <p:nvPr>
            <p:ph type="sldNum" sz="quarter" idx="12"/>
          </p:nvPr>
        </p:nvSpPr>
        <p:spPr/>
        <p:txBody>
          <a:bodyPr/>
          <a:lstStyle/>
          <a:p>
            <a:fld id="{82C12627-EF5E-4BCA-89E4-7F43492F06CB}" type="slidenum">
              <a:rPr lang="en-US" smtClean="0"/>
              <a:t>5</a:t>
            </a:fld>
            <a:endParaRPr lang="en-US"/>
          </a:p>
        </p:txBody>
      </p:sp>
      <p:sp>
        <p:nvSpPr>
          <p:cNvPr id="12" name="Rectangle 4"/>
          <p:cNvSpPr txBox="1">
            <a:spLocks noChangeArrowheads="1"/>
          </p:cNvSpPr>
          <p:nvPr/>
        </p:nvSpPr>
        <p:spPr>
          <a:xfrm>
            <a:off x="50570" y="3568350"/>
            <a:ext cx="9363172" cy="93930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cap="none" smtClean="0">
                <a:solidFill>
                  <a:srgbClr val="FFFF00"/>
                </a:solidFill>
                <a:latin typeface="Times New Roman" panose="02020603050405020304" pitchFamily="18" charset="0"/>
                <a:cs typeface="Times New Roman" panose="02020603050405020304" pitchFamily="18" charset="0"/>
              </a:rPr>
              <a:t>Almost All Diets Are Unsuccessful</a:t>
            </a:r>
            <a:endParaRPr lang="en-US" b="1" cap="none" dirty="0" smtClean="0">
              <a:solidFill>
                <a:srgbClr val="FFFF00"/>
              </a:solidFill>
              <a:latin typeface="Times New Roman" panose="02020603050405020304" pitchFamily="18" charset="0"/>
              <a:cs typeface="Times New Roman" panose="02020603050405020304" pitchFamily="18" charset="0"/>
            </a:endParaRPr>
          </a:p>
        </p:txBody>
      </p:sp>
      <p:sp>
        <p:nvSpPr>
          <p:cNvPr id="13" name="Rectangle 5"/>
          <p:cNvSpPr txBox="1">
            <a:spLocks noChangeArrowheads="1"/>
          </p:cNvSpPr>
          <p:nvPr/>
        </p:nvSpPr>
        <p:spPr>
          <a:xfrm>
            <a:off x="342441" y="4263528"/>
            <a:ext cx="7721906" cy="134987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defRPr/>
            </a:pPr>
            <a:r>
              <a:rPr lang="en-US" sz="2800" b="1" dirty="0" smtClean="0">
                <a:solidFill>
                  <a:schemeClr val="tx1"/>
                </a:solidFill>
                <a:latin typeface="Times New Roman" panose="02020603050405020304" pitchFamily="18" charset="0"/>
                <a:cs typeface="Times New Roman" panose="02020603050405020304" pitchFamily="18" charset="0"/>
              </a:rPr>
              <a:t>50% regain all weight within 2 years</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5-10% keep weight off permanently</a:t>
            </a:r>
          </a:p>
        </p:txBody>
      </p:sp>
      <p:sp>
        <p:nvSpPr>
          <p:cNvPr id="6" name="TextBox 5"/>
          <p:cNvSpPr txBox="1"/>
          <p:nvPr/>
        </p:nvSpPr>
        <p:spPr>
          <a:xfrm>
            <a:off x="50570" y="6137079"/>
            <a:ext cx="3299301" cy="261610"/>
          </a:xfrm>
          <a:prstGeom prst="rect">
            <a:avLst/>
          </a:prstGeom>
          <a:noFill/>
        </p:spPr>
        <p:txBody>
          <a:bodyPr wrap="none" rtlCol="0">
            <a:spAutoFit/>
          </a:bodyPr>
          <a:lstStyle/>
          <a:p>
            <a:r>
              <a:rPr lang="en-US" sz="1100" dirty="0" err="1">
                <a:latin typeface="Times New Roman" panose="02020603050405020304" pitchFamily="18" charset="0"/>
                <a:cs typeface="Times New Roman" panose="02020603050405020304" pitchFamily="18" charset="0"/>
              </a:rPr>
              <a:t>Yaemsiri</a:t>
            </a:r>
            <a:r>
              <a:rPr lang="en-US" sz="1100" dirty="0">
                <a:latin typeface="Times New Roman" panose="02020603050405020304" pitchFamily="18" charset="0"/>
                <a:cs typeface="Times New Roman" panose="02020603050405020304" pitchFamily="18" charset="0"/>
              </a:rPr>
              <a:t> S, </a:t>
            </a:r>
            <a:r>
              <a:rPr lang="en-US" sz="1100" dirty="0" smtClean="0">
                <a:latin typeface="Times New Roman" panose="02020603050405020304" pitchFamily="18" charset="0"/>
                <a:cs typeface="Times New Roman" panose="02020603050405020304" pitchFamily="18" charset="0"/>
              </a:rPr>
              <a:t>et al. </a:t>
            </a:r>
            <a:r>
              <a:rPr lang="en-US" sz="1100" dirty="0" err="1" smtClean="0">
                <a:latin typeface="Times New Roman" panose="02020603050405020304" pitchFamily="18" charset="0"/>
                <a:cs typeface="Times New Roman" panose="02020603050405020304" pitchFamily="18" charset="0"/>
              </a:rPr>
              <a:t>Int</a:t>
            </a:r>
            <a:r>
              <a:rPr lang="en-US" sz="1100" dirty="0" smtClean="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J </a:t>
            </a:r>
            <a:r>
              <a:rPr lang="en-US" sz="1100" dirty="0" err="1">
                <a:latin typeface="Times New Roman" panose="02020603050405020304" pitchFamily="18" charset="0"/>
                <a:cs typeface="Times New Roman" panose="02020603050405020304" pitchFamily="18" charset="0"/>
              </a:rPr>
              <a:t>Obes</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Lond</a:t>
            </a:r>
            <a:r>
              <a:rPr lang="en-US" sz="1100" dirty="0">
                <a:latin typeface="Times New Roman" panose="02020603050405020304" pitchFamily="18" charset="0"/>
                <a:cs typeface="Times New Roman" panose="02020603050405020304" pitchFamily="18" charset="0"/>
              </a:rPr>
              <a:t>) 2011;35: 1063-70. </a:t>
            </a:r>
          </a:p>
        </p:txBody>
      </p:sp>
      <p:pic>
        <p:nvPicPr>
          <p:cNvPr id="14" name="Picture 13" descr="logo ASL1"/>
          <p:cNvPicPr/>
          <p:nvPr/>
        </p:nvPicPr>
        <p:blipFill>
          <a:blip r:embed="rId5"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4741952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764357"/>
          </a:xfrm>
          <a:prstGeom prst="rect">
            <a:avLst/>
          </a:prstGeom>
        </p:spPr>
      </p:pic>
      <p:sp>
        <p:nvSpPr>
          <p:cNvPr id="5" name="Slide Number Placeholder 4"/>
          <p:cNvSpPr>
            <a:spLocks noGrp="1"/>
          </p:cNvSpPr>
          <p:nvPr>
            <p:ph type="sldNum" sz="quarter" idx="12"/>
          </p:nvPr>
        </p:nvSpPr>
        <p:spPr/>
        <p:txBody>
          <a:bodyPr/>
          <a:lstStyle/>
          <a:p>
            <a:fld id="{82C12627-EF5E-4BCA-89E4-7F43492F06CB}" type="slidenum">
              <a:rPr lang="en-US" smtClean="0"/>
              <a:t>6</a:t>
            </a:fld>
            <a:endParaRPr lang="en-US"/>
          </a:p>
        </p:txBody>
      </p:sp>
    </p:spTree>
    <p:extLst>
      <p:ext uri="{BB962C8B-B14F-4D97-AF65-F5344CB8AC3E}">
        <p14:creationId xmlns:p14="http://schemas.microsoft.com/office/powerpoint/2010/main" val="3289718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C12627-EF5E-4BCA-89E4-7F43492F06CB}" type="slidenum">
              <a:rPr lang="en-US" smtClean="0"/>
              <a:t>7</a:t>
            </a:fld>
            <a:endParaRPr lang="en-US"/>
          </a:p>
        </p:txBody>
      </p:sp>
      <p:sp>
        <p:nvSpPr>
          <p:cNvPr id="3" name="Content Placeholder 2"/>
          <p:cNvSpPr>
            <a:spLocks noGrp="1"/>
          </p:cNvSpPr>
          <p:nvPr>
            <p:ph idx="1"/>
          </p:nvPr>
        </p:nvSpPr>
        <p:spPr>
          <a:xfrm>
            <a:off x="156436" y="925418"/>
            <a:ext cx="11664302" cy="5629619"/>
          </a:xfrm>
        </p:spPr>
        <p:txBody>
          <a:bodyPr>
            <a:normAutofit/>
          </a:bodyPr>
          <a:lstStyle/>
          <a:p>
            <a:pPr marL="0" indent="0">
              <a:buNone/>
            </a:pPr>
            <a:r>
              <a:rPr lang="en-US" sz="2800" b="1" dirty="0" smtClean="0">
                <a:solidFill>
                  <a:schemeClr val="tx1"/>
                </a:solidFill>
                <a:latin typeface="Times New Roman" panose="02020603050405020304" pitchFamily="18" charset="0"/>
                <a:cs typeface="Times New Roman" panose="02020603050405020304" pitchFamily="18" charset="0"/>
              </a:rPr>
              <a:t>1-Body </a:t>
            </a:r>
            <a:r>
              <a:rPr lang="en-US" sz="2800" b="1" dirty="0">
                <a:solidFill>
                  <a:schemeClr val="tx1"/>
                </a:solidFill>
                <a:latin typeface="Times New Roman" panose="02020603050405020304" pitchFamily="18" charset="0"/>
                <a:cs typeface="Times New Roman" panose="02020603050405020304" pitchFamily="18" charset="0"/>
              </a:rPr>
              <a:t>defends itself against weight </a:t>
            </a:r>
            <a:r>
              <a:rPr lang="en-US" sz="2800" b="1" dirty="0" smtClean="0">
                <a:solidFill>
                  <a:schemeClr val="tx1"/>
                </a:solidFill>
                <a:latin typeface="Times New Roman" panose="02020603050405020304" pitchFamily="18" charset="0"/>
                <a:cs typeface="Times New Roman" panose="02020603050405020304" pitchFamily="18" charset="0"/>
              </a:rPr>
              <a:t>loss: </a:t>
            </a:r>
          </a:p>
          <a:p>
            <a:pPr lvl="1"/>
            <a:r>
              <a:rPr lang="en-US" sz="2000" dirty="0" smtClean="0">
                <a:solidFill>
                  <a:schemeClr val="tx1"/>
                </a:solidFill>
                <a:latin typeface="Times New Roman" panose="02020603050405020304" pitchFamily="18" charset="0"/>
                <a:cs typeface="Times New Roman" panose="02020603050405020304" pitchFamily="18" charset="0"/>
              </a:rPr>
              <a:t>Thyroid </a:t>
            </a:r>
            <a:r>
              <a:rPr lang="en-US" sz="2000" dirty="0">
                <a:solidFill>
                  <a:schemeClr val="tx1"/>
                </a:solidFill>
                <a:latin typeface="Times New Roman" panose="02020603050405020304" pitchFamily="18" charset="0"/>
                <a:cs typeface="Times New Roman" panose="02020603050405020304" pitchFamily="18" charset="0"/>
              </a:rPr>
              <a:t>hormone concentrations </a:t>
            </a:r>
            <a:r>
              <a:rPr lang="en-US" sz="2000" dirty="0" smtClean="0">
                <a:solidFill>
                  <a:schemeClr val="tx1"/>
                </a:solidFill>
                <a:latin typeface="Times New Roman" panose="02020603050405020304" pitchFamily="18" charset="0"/>
                <a:cs typeface="Times New Roman" panose="02020603050405020304" pitchFamily="18" charset="0"/>
              </a:rPr>
              <a:t>drop </a:t>
            </a:r>
            <a:r>
              <a:rPr lang="en-US" sz="2000" dirty="0">
                <a:solidFill>
                  <a:schemeClr val="tx1"/>
                </a:solidFill>
                <a:latin typeface="Times New Roman" panose="02020603050405020304" pitchFamily="18" charset="0"/>
                <a:cs typeface="Times New Roman" panose="02020603050405020304" pitchFamily="18" charset="0"/>
              </a:rPr>
              <a:t>during weight loss and make it more difficult to lose weight</a:t>
            </a:r>
          </a:p>
          <a:p>
            <a:pPr lvl="1"/>
            <a:r>
              <a:rPr lang="en-US" sz="2000" dirty="0">
                <a:solidFill>
                  <a:schemeClr val="tx1"/>
                </a:solidFill>
                <a:latin typeface="Times New Roman" panose="02020603050405020304" pitchFamily="18" charset="0"/>
                <a:cs typeface="Times New Roman" panose="02020603050405020304" pitchFamily="18" charset="0"/>
              </a:rPr>
              <a:t>Activity of lipoprotein lipase increases making it more efficient at taking up fat for </a:t>
            </a:r>
            <a:r>
              <a:rPr lang="en-US" sz="2000" dirty="0" smtClean="0">
                <a:solidFill>
                  <a:schemeClr val="tx1"/>
                </a:solidFill>
                <a:latin typeface="Times New Roman" panose="02020603050405020304" pitchFamily="18" charset="0"/>
                <a:cs typeface="Times New Roman" panose="02020603050405020304" pitchFamily="18" charset="0"/>
              </a:rPr>
              <a:t>storage</a:t>
            </a: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Willpower attenuation by </a:t>
            </a:r>
            <a:r>
              <a:rPr lang="en-US" sz="2000" dirty="0">
                <a:solidFill>
                  <a:schemeClr val="tx1"/>
                </a:solidFill>
                <a:latin typeface="Times New Roman" panose="02020603050405020304" pitchFamily="18" charset="0"/>
                <a:cs typeface="Times New Roman" panose="02020603050405020304" pitchFamily="18" charset="0"/>
              </a:rPr>
              <a:t>powerful internal </a:t>
            </a:r>
            <a:r>
              <a:rPr lang="en-US" sz="2000" dirty="0" smtClean="0">
                <a:solidFill>
                  <a:schemeClr val="tx1"/>
                </a:solidFill>
                <a:latin typeface="Times New Roman" panose="02020603050405020304" pitchFamily="18" charset="0"/>
                <a:cs typeface="Times New Roman" panose="02020603050405020304" pitchFamily="18" charset="0"/>
              </a:rPr>
              <a:t>signals (</a:t>
            </a:r>
            <a:r>
              <a:rPr lang="en-US" sz="2000" dirty="0">
                <a:solidFill>
                  <a:schemeClr val="tx1"/>
                </a:solidFill>
                <a:latin typeface="Times New Roman" panose="02020603050405020304" pitchFamily="18" charset="0"/>
                <a:cs typeface="Times New Roman" panose="02020603050405020304" pitchFamily="18" charset="0"/>
              </a:rPr>
              <a:t>compensatory mechanisms</a:t>
            </a:r>
            <a:r>
              <a:rPr lang="en-US" sz="2000" dirty="0" smtClean="0">
                <a:solidFill>
                  <a:schemeClr val="tx1"/>
                </a:solidFill>
                <a:latin typeface="Times New Roman" panose="02020603050405020304" pitchFamily="18" charset="0"/>
                <a:cs typeface="Times New Roman" panose="02020603050405020304" pitchFamily="18" charset="0"/>
              </a:rPr>
              <a:t>):</a:t>
            </a:r>
          </a:p>
          <a:p>
            <a:pPr lvl="2">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Changes </a:t>
            </a:r>
            <a:r>
              <a:rPr lang="en-US" sz="1800" dirty="0">
                <a:solidFill>
                  <a:schemeClr val="tx1"/>
                </a:solidFill>
                <a:latin typeface="Times New Roman" panose="02020603050405020304" pitchFamily="18" charset="0"/>
                <a:cs typeface="Times New Roman" panose="02020603050405020304" pitchFamily="18" charset="0"/>
              </a:rPr>
              <a:t>in </a:t>
            </a:r>
            <a:r>
              <a:rPr lang="en-US" sz="1800" dirty="0" err="1" smtClean="0">
                <a:solidFill>
                  <a:schemeClr val="tx1"/>
                </a:solidFill>
                <a:latin typeface="Times New Roman" panose="02020603050405020304" pitchFamily="18" charset="0"/>
                <a:cs typeface="Times New Roman" panose="02020603050405020304" pitchFamily="18" charset="0"/>
              </a:rPr>
              <a:t>leptin</a:t>
            </a:r>
            <a:endParaRPr lang="en-US" sz="1800" dirty="0" smtClean="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Changes in </a:t>
            </a:r>
            <a:r>
              <a:rPr lang="en-US" sz="1800" dirty="0" smtClean="0">
                <a:solidFill>
                  <a:schemeClr val="tx1"/>
                </a:solidFill>
                <a:latin typeface="Times New Roman" panose="02020603050405020304" pitchFamily="18" charset="0"/>
                <a:cs typeface="Times New Roman" panose="02020603050405020304" pitchFamily="18" charset="0"/>
              </a:rPr>
              <a:t>gut </a:t>
            </a:r>
            <a:r>
              <a:rPr lang="en-US" sz="1800" dirty="0">
                <a:solidFill>
                  <a:schemeClr val="tx1"/>
                </a:solidFill>
                <a:latin typeface="Times New Roman" panose="02020603050405020304" pitchFamily="18" charset="0"/>
                <a:cs typeface="Times New Roman" panose="02020603050405020304" pitchFamily="18" charset="0"/>
              </a:rPr>
              <a:t>hormones </a:t>
            </a:r>
            <a:endParaRPr lang="en-US" sz="1800" dirty="0" smtClean="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Changes </a:t>
            </a:r>
            <a:r>
              <a:rPr lang="en-US" sz="1800" dirty="0">
                <a:solidFill>
                  <a:schemeClr val="tx1"/>
                </a:solidFill>
                <a:latin typeface="Times New Roman" panose="02020603050405020304" pitchFamily="18" charset="0"/>
                <a:cs typeface="Times New Roman" panose="02020603050405020304" pitchFamily="18" charset="0"/>
              </a:rPr>
              <a:t>in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circulating </a:t>
            </a:r>
            <a:r>
              <a:rPr lang="en-US" sz="1800" dirty="0" smtClean="0">
                <a:solidFill>
                  <a:schemeClr val="tx1"/>
                </a:solidFill>
                <a:latin typeface="Times New Roman" panose="02020603050405020304" pitchFamily="18" charset="0"/>
                <a:cs typeface="Times New Roman" panose="02020603050405020304" pitchFamily="18" charset="0"/>
              </a:rPr>
              <a:t>nutrients </a:t>
            </a:r>
          </a:p>
          <a:p>
            <a:pPr lvl="1"/>
            <a:r>
              <a:rPr lang="en-US" sz="2000" dirty="0" smtClean="0">
                <a:solidFill>
                  <a:schemeClr val="tx1"/>
                </a:solidFill>
                <a:latin typeface="Times New Roman" panose="02020603050405020304" pitchFamily="18" charset="0"/>
                <a:cs typeface="Times New Roman" panose="02020603050405020304" pitchFamily="18" charset="0"/>
              </a:rPr>
              <a:t>‘</a:t>
            </a:r>
            <a:r>
              <a:rPr lang="en-US" sz="2000" b="1" dirty="0" smtClean="0">
                <a:solidFill>
                  <a:srgbClr val="FFFF00"/>
                </a:solidFill>
                <a:latin typeface="Times New Roman" panose="02020603050405020304" pitchFamily="18" charset="0"/>
                <a:cs typeface="Times New Roman" panose="02020603050405020304" pitchFamily="18" charset="0"/>
              </a:rPr>
              <a:t>Energy </a:t>
            </a:r>
            <a:r>
              <a:rPr lang="en-US" sz="2000" b="1" dirty="0">
                <a:solidFill>
                  <a:srgbClr val="FFFF00"/>
                </a:solidFill>
                <a:latin typeface="Times New Roman" panose="02020603050405020304" pitchFamily="18" charset="0"/>
                <a:cs typeface="Times New Roman" panose="02020603050405020304" pitchFamily="18" charset="0"/>
              </a:rPr>
              <a:t>balance</a:t>
            </a:r>
            <a:r>
              <a:rPr lang="en-US" sz="2000" dirty="0">
                <a:solidFill>
                  <a:schemeClr val="tx1"/>
                </a:solidFill>
                <a:latin typeface="Times New Roman" panose="02020603050405020304" pitchFamily="18" charset="0"/>
                <a:cs typeface="Times New Roman" panose="02020603050405020304" pitchFamily="18" charset="0"/>
              </a:rPr>
              <a:t>’ control circuits in </a:t>
            </a:r>
            <a:r>
              <a:rPr lang="en-US" sz="2000" dirty="0" smtClean="0">
                <a:solidFill>
                  <a:schemeClr val="tx1"/>
                </a:solidFill>
                <a:latin typeface="Times New Roman" panose="02020603050405020304" pitchFamily="18" charset="0"/>
                <a:cs typeface="Times New Roman" panose="02020603050405020304" pitchFamily="18" charset="0"/>
              </a:rPr>
              <a:t>the:</a:t>
            </a:r>
          </a:p>
          <a:p>
            <a:pPr lvl="2">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 Hypothalamus </a:t>
            </a:r>
            <a:r>
              <a:rPr lang="en-US" sz="1800" dirty="0">
                <a:solidFill>
                  <a:schemeClr val="tx1"/>
                </a:solidFill>
                <a:latin typeface="Times New Roman" panose="02020603050405020304" pitchFamily="18" charset="0"/>
                <a:cs typeface="Times New Roman" panose="02020603050405020304" pitchFamily="18" charset="0"/>
              </a:rPr>
              <a:t>and </a:t>
            </a:r>
            <a:r>
              <a:rPr lang="en-US" sz="1800" dirty="0" smtClean="0">
                <a:solidFill>
                  <a:schemeClr val="tx1"/>
                </a:solidFill>
                <a:latin typeface="Times New Roman" panose="02020603050405020304" pitchFamily="18" charset="0"/>
                <a:cs typeface="Times New Roman" panose="02020603050405020304" pitchFamily="18" charset="0"/>
              </a:rPr>
              <a:t>brain stem</a:t>
            </a:r>
            <a:endParaRPr lang="en-US" sz="1800" dirty="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Areas </a:t>
            </a:r>
            <a:r>
              <a:rPr lang="en-US" sz="1800" dirty="0">
                <a:solidFill>
                  <a:schemeClr val="tx1"/>
                </a:solidFill>
                <a:latin typeface="Times New Roman" panose="02020603050405020304" pitchFamily="18" charset="0"/>
                <a:cs typeface="Times New Roman" panose="02020603050405020304" pitchFamily="18" charset="0"/>
              </a:rPr>
              <a:t>in the </a:t>
            </a:r>
            <a:r>
              <a:rPr lang="en-US" sz="1800" dirty="0">
                <a:solidFill>
                  <a:srgbClr val="FFFF00"/>
                </a:solidFill>
                <a:latin typeface="Times New Roman" panose="02020603050405020304" pitchFamily="18" charset="0"/>
                <a:cs typeface="Times New Roman" panose="02020603050405020304" pitchFamily="18" charset="0"/>
              </a:rPr>
              <a:t>cortex</a:t>
            </a:r>
            <a:r>
              <a:rPr lang="en-US" sz="1800" dirty="0">
                <a:solidFill>
                  <a:schemeClr val="tx1"/>
                </a:solidFill>
                <a:latin typeface="Times New Roman" panose="02020603050405020304" pitchFamily="18" charset="0"/>
                <a:cs typeface="Times New Roman" panose="02020603050405020304" pitchFamily="18" charset="0"/>
              </a:rPr>
              <a:t> and </a:t>
            </a:r>
            <a:r>
              <a:rPr lang="en-US" sz="1800" dirty="0">
                <a:solidFill>
                  <a:srgbClr val="FFFF00"/>
                </a:solidFill>
                <a:latin typeface="Times New Roman" panose="02020603050405020304" pitchFamily="18" charset="0"/>
                <a:cs typeface="Times New Roman" panose="02020603050405020304" pitchFamily="18" charset="0"/>
              </a:rPr>
              <a:t>limbic system </a:t>
            </a:r>
            <a:r>
              <a:rPr lang="en-US" sz="1800" dirty="0" smtClean="0">
                <a:solidFill>
                  <a:schemeClr val="tx1"/>
                </a:solidFill>
                <a:latin typeface="Times New Roman" panose="02020603050405020304" pitchFamily="18" charset="0"/>
                <a:cs typeface="Times New Roman" panose="02020603050405020304" pitchFamily="18" charset="0"/>
              </a:rPr>
              <a:t>(cognitive</a:t>
            </a:r>
            <a:r>
              <a:rPr lang="en-US" sz="1800" dirty="0">
                <a:solidFill>
                  <a:schemeClr val="tx1"/>
                </a:solidFill>
                <a:latin typeface="Times New Roman" panose="02020603050405020304" pitchFamily="18" charset="0"/>
                <a:cs typeface="Times New Roman" panose="02020603050405020304" pitchFamily="18" charset="0"/>
              </a:rPr>
              <a:t>, reward, emotion and executive brain </a:t>
            </a:r>
            <a:r>
              <a:rPr lang="en-US" sz="1800" dirty="0" smtClean="0">
                <a:solidFill>
                  <a:schemeClr val="tx1"/>
                </a:solidFill>
                <a:latin typeface="Times New Roman" panose="02020603050405020304" pitchFamily="18" charset="0"/>
                <a:cs typeface="Times New Roman" panose="02020603050405020304" pitchFamily="18" charset="0"/>
              </a:rPr>
              <a:t>functions)</a:t>
            </a:r>
          </a:p>
          <a:p>
            <a:pPr lvl="1"/>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recent advances in functional imaging technologies for the mapping of brain circuitries have no doubt opened new avenues for research toward understanding the mechanisms that underlie poor compliance to diet and/or exercise</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lumMod val="65000"/>
                </a:schemeClr>
              </a:solidFill>
              <a:latin typeface="Times New Roman" panose="02020603050405020304" pitchFamily="18" charset="0"/>
              <a:cs typeface="Times New Roman" panose="02020603050405020304" pitchFamily="18" charset="0"/>
            </a:endParaRPr>
          </a:p>
          <a:p>
            <a:endParaRPr lang="en-US" sz="2400" dirty="0"/>
          </a:p>
        </p:txBody>
      </p:sp>
      <p:sp>
        <p:nvSpPr>
          <p:cNvPr id="4" name="Title 3"/>
          <p:cNvSpPr>
            <a:spLocks noGrp="1"/>
          </p:cNvSpPr>
          <p:nvPr>
            <p:ph type="title"/>
          </p:nvPr>
        </p:nvSpPr>
        <p:spPr>
          <a:xfrm>
            <a:off x="419807" y="154236"/>
            <a:ext cx="9943394" cy="605928"/>
          </a:xfrm>
        </p:spPr>
        <p:txBody>
          <a:bodyPr>
            <a:noAutofit/>
          </a:bodyPr>
          <a:lstStyle/>
          <a:p>
            <a:r>
              <a:rPr lang="en-US" sz="2800" b="1" cap="none" dirty="0" smtClean="0">
                <a:solidFill>
                  <a:srgbClr val="FFFF00"/>
                </a:solidFill>
                <a:latin typeface="Times New Roman" panose="02020603050405020304" pitchFamily="18" charset="0"/>
                <a:cs typeface="Times New Roman" panose="02020603050405020304" pitchFamily="18" charset="0"/>
              </a:rPr>
              <a:t/>
            </a:r>
            <a:br>
              <a:rPr lang="en-US" sz="2800" b="1" cap="none" dirty="0" smtClean="0">
                <a:solidFill>
                  <a:srgbClr val="FFFF00"/>
                </a:solidFill>
                <a:latin typeface="Times New Roman" panose="02020603050405020304" pitchFamily="18" charset="0"/>
                <a:cs typeface="Times New Roman" panose="02020603050405020304" pitchFamily="18" charset="0"/>
              </a:rPr>
            </a:br>
            <a:r>
              <a:rPr lang="en-US" sz="2800" b="1" cap="none" dirty="0" smtClean="0">
                <a:solidFill>
                  <a:srgbClr val="FFFF00"/>
                </a:solidFill>
                <a:latin typeface="Times New Roman" panose="02020603050405020304" pitchFamily="18" charset="0"/>
                <a:cs typeface="Times New Roman" panose="02020603050405020304" pitchFamily="18" charset="0"/>
              </a:rPr>
              <a:t>Why there is poor compliance to diet/exercise regimens?</a:t>
            </a:r>
            <a:r>
              <a:rPr lang="en-US" sz="3200" b="1" cap="none" dirty="0" smtClean="0">
                <a:solidFill>
                  <a:srgbClr val="FFFF00"/>
                </a:solidFill>
                <a:latin typeface="Times New Roman" panose="02020603050405020304" pitchFamily="18" charset="0"/>
                <a:cs typeface="Times New Roman" panose="02020603050405020304" pitchFamily="18" charset="0"/>
              </a:rPr>
              <a:t/>
            </a:r>
            <a:br>
              <a:rPr lang="en-US" sz="3200" b="1" cap="none" dirty="0" smtClean="0">
                <a:solidFill>
                  <a:srgbClr val="FFFF00"/>
                </a:solidFill>
                <a:latin typeface="Times New Roman" panose="02020603050405020304" pitchFamily="18" charset="0"/>
                <a:cs typeface="Times New Roman" panose="02020603050405020304" pitchFamily="18" charset="0"/>
              </a:rPr>
            </a:br>
            <a:endParaRPr lang="en-US" sz="2800" cap="none" dirty="0">
              <a:solidFill>
                <a:srgbClr val="FFFF00"/>
              </a:solidFill>
            </a:endParaRPr>
          </a:p>
        </p:txBody>
      </p:sp>
      <p:pic>
        <p:nvPicPr>
          <p:cNvPr id="5" name="Picture 4"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13952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320655" y="826266"/>
            <a:ext cx="11611867" cy="5422134"/>
          </a:xfrm>
        </p:spPr>
        <p:txBody>
          <a:bodyPr>
            <a:normAutofit/>
          </a:bodyPr>
          <a:lstStyle/>
          <a:p>
            <a:pPr marL="0" indent="0">
              <a:buNone/>
              <a:defRPr/>
            </a:pPr>
            <a:r>
              <a:rPr lang="en-US" sz="2400" b="1" dirty="0" smtClean="0">
                <a:solidFill>
                  <a:schemeClr val="tx1"/>
                </a:solidFill>
                <a:latin typeface="Times New Roman" panose="02020603050405020304" pitchFamily="18" charset="0"/>
                <a:cs typeface="Times New Roman" panose="02020603050405020304" pitchFamily="18" charset="0"/>
              </a:rPr>
              <a:t>2-Metabolic </a:t>
            </a:r>
            <a:r>
              <a:rPr lang="en-US" sz="2400" b="1" dirty="0">
                <a:solidFill>
                  <a:schemeClr val="tx1"/>
                </a:solidFill>
                <a:latin typeface="Times New Roman" panose="02020603050405020304" pitchFamily="18" charset="0"/>
                <a:cs typeface="Times New Roman" panose="02020603050405020304" pitchFamily="18" charset="0"/>
              </a:rPr>
              <a:t>compensations impede weight </a:t>
            </a:r>
            <a:r>
              <a:rPr lang="en-US" sz="2400" b="1" dirty="0" smtClean="0">
                <a:solidFill>
                  <a:schemeClr val="tx1"/>
                </a:solidFill>
                <a:latin typeface="Times New Roman" panose="02020603050405020304" pitchFamily="18" charset="0"/>
                <a:cs typeface="Times New Roman" panose="02020603050405020304" pitchFamily="18" charset="0"/>
              </a:rPr>
              <a:t>loss:</a:t>
            </a:r>
          </a:p>
          <a:p>
            <a:pPr>
              <a:buFont typeface="Wingdings" panose="05000000000000000000" pitchFamily="2" charset="2"/>
              <a:buChar char="Ø"/>
              <a:defRPr/>
            </a:pPr>
            <a:r>
              <a:rPr lang="en-US" sz="2400" dirty="0" smtClean="0">
                <a:solidFill>
                  <a:schemeClr val="tx1"/>
                </a:solidFill>
                <a:latin typeface="Times New Roman" panose="02020603050405020304" pitchFamily="18" charset="0"/>
                <a:cs typeface="Times New Roman" panose="02020603050405020304" pitchFamily="18" charset="0"/>
              </a:rPr>
              <a:t>Resting Metabolic Rate (RMR) is </a:t>
            </a:r>
            <a:r>
              <a:rPr lang="en-US" sz="2400" dirty="0">
                <a:solidFill>
                  <a:schemeClr val="tx1"/>
                </a:solidFill>
                <a:latin typeface="Times New Roman" panose="02020603050405020304" pitchFamily="18" charset="0"/>
                <a:cs typeface="Times New Roman" panose="02020603050405020304" pitchFamily="18" charset="0"/>
              </a:rPr>
              <a:t>a function </a:t>
            </a:r>
            <a:r>
              <a:rPr lang="en-US" sz="2400" dirty="0" smtClean="0">
                <a:solidFill>
                  <a:schemeClr val="tx1"/>
                </a:solidFill>
                <a:latin typeface="Times New Roman" panose="02020603050405020304" pitchFamily="18" charset="0"/>
                <a:cs typeface="Times New Roman" panose="02020603050405020304" pitchFamily="18" charset="0"/>
              </a:rPr>
              <a:t>of body </a:t>
            </a:r>
            <a:r>
              <a:rPr lang="en-US" sz="2400" dirty="0">
                <a:solidFill>
                  <a:schemeClr val="tx1"/>
                </a:solidFill>
                <a:latin typeface="Times New Roman" panose="02020603050405020304" pitchFamily="18" charset="0"/>
                <a:cs typeface="Times New Roman" panose="02020603050405020304" pitchFamily="18" charset="0"/>
              </a:rPr>
              <a:t>mass and in particular lean body mass, and the </a:t>
            </a:r>
            <a:r>
              <a:rPr lang="en-US" sz="2400" dirty="0" smtClean="0">
                <a:solidFill>
                  <a:schemeClr val="tx1"/>
                </a:solidFill>
                <a:latin typeface="Times New Roman" panose="02020603050405020304" pitchFamily="18" charset="0"/>
                <a:cs typeface="Times New Roman" panose="02020603050405020304" pitchFamily="18" charset="0"/>
              </a:rPr>
              <a:t>weight loss </a:t>
            </a:r>
            <a:r>
              <a:rPr lang="en-US" sz="2400" dirty="0">
                <a:solidFill>
                  <a:schemeClr val="tx1"/>
                </a:solidFill>
                <a:latin typeface="Times New Roman" panose="02020603050405020304" pitchFamily="18" charset="0"/>
                <a:cs typeface="Times New Roman" panose="02020603050405020304" pitchFamily="18" charset="0"/>
              </a:rPr>
              <a:t>comprises not only fat but also lean body </a:t>
            </a:r>
            <a:r>
              <a:rPr lang="en-US" sz="2400" dirty="0" smtClean="0">
                <a:solidFill>
                  <a:schemeClr val="tx1"/>
                </a:solidFill>
                <a:latin typeface="Times New Roman" panose="02020603050405020304" pitchFamily="18" charset="0"/>
                <a:cs typeface="Times New Roman" panose="02020603050405020304" pitchFamily="18" charset="0"/>
              </a:rPr>
              <a:t>mass and then decrease RMR</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sz="2400" dirty="0" smtClean="0">
                <a:solidFill>
                  <a:schemeClr val="tx1"/>
                </a:solidFill>
                <a:latin typeface="Times New Roman" panose="02020603050405020304" pitchFamily="18" charset="0"/>
                <a:cs typeface="Times New Roman" panose="02020603050405020304" pitchFamily="18" charset="0"/>
              </a:rPr>
              <a:t>Less </a:t>
            </a:r>
            <a:r>
              <a:rPr lang="en-US" sz="2400" dirty="0">
                <a:solidFill>
                  <a:schemeClr val="tx1"/>
                </a:solidFill>
                <a:latin typeface="Times New Roman" panose="02020603050405020304" pitchFamily="18" charset="0"/>
                <a:cs typeface="Times New Roman" panose="02020603050405020304" pitchFamily="18" charset="0"/>
              </a:rPr>
              <a:t>energy would be dissipated as the thermic effect of food</a:t>
            </a:r>
            <a:r>
              <a:rPr lang="en-US" sz="2400" dirty="0" smtClean="0">
                <a:solidFill>
                  <a:schemeClr val="tx1"/>
                </a:solidFill>
                <a:latin typeface="Times New Roman" panose="02020603050405020304" pitchFamily="18" charset="0"/>
                <a:cs typeface="Times New Roman" panose="02020603050405020304" pitchFamily="18" charset="0"/>
              </a:rPr>
              <a:t>, that </a:t>
            </a:r>
            <a:r>
              <a:rPr lang="en-US" sz="2400" dirty="0">
                <a:solidFill>
                  <a:schemeClr val="tx1"/>
                </a:solidFill>
                <a:latin typeface="Times New Roman" panose="02020603050405020304" pitchFamily="18" charset="0"/>
                <a:cs typeface="Times New Roman" panose="02020603050405020304" pitchFamily="18" charset="0"/>
              </a:rPr>
              <a:t>is, less </a:t>
            </a:r>
            <a:r>
              <a:rPr lang="en-US" sz="2400" dirty="0" smtClean="0">
                <a:solidFill>
                  <a:schemeClr val="tx1"/>
                </a:solidFill>
                <a:latin typeface="Times New Roman" panose="02020603050405020304" pitchFamily="18" charset="0"/>
                <a:cs typeface="Times New Roman" panose="02020603050405020304" pitchFamily="18" charset="0"/>
              </a:rPr>
              <a:t>diet-induced thermogenesis (DIT), </a:t>
            </a:r>
            <a:r>
              <a:rPr lang="en-US" sz="2400" dirty="0">
                <a:solidFill>
                  <a:schemeClr val="tx1"/>
                </a:solidFill>
                <a:latin typeface="Times New Roman" panose="02020603050405020304" pitchFamily="18" charset="0"/>
                <a:cs typeface="Times New Roman" panose="02020603050405020304" pitchFamily="18" charset="0"/>
              </a:rPr>
              <a:t>as less food is consumed during dieting</a:t>
            </a:r>
            <a:r>
              <a:rPr lang="en-US" sz="24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defRPr/>
            </a:pPr>
            <a:r>
              <a:rPr lang="en-US" sz="2400" b="1" dirty="0">
                <a:solidFill>
                  <a:srgbClr val="FF0000"/>
                </a:solidFill>
                <a:latin typeface="Times New Roman" panose="02020603050405020304" pitchFamily="18" charset="0"/>
                <a:cs typeface="Times New Roman" panose="02020603050405020304" pitchFamily="18" charset="0"/>
              </a:rPr>
              <a:t>Example: </a:t>
            </a:r>
            <a:r>
              <a:rPr lang="en-US" sz="2400" dirty="0">
                <a:solidFill>
                  <a:schemeClr val="tx1"/>
                </a:solidFill>
                <a:latin typeface="Times New Roman" panose="02020603050405020304" pitchFamily="18" charset="0"/>
                <a:cs typeface="Times New Roman" panose="02020603050405020304" pitchFamily="18" charset="0"/>
              </a:rPr>
              <a:t>With 10% weight gain from forced feeding in healthy humans, there is a compensatory increase in energy expenditure that would limit weight gain. Conversely, with a 10% weight loss from caloric restriction, there is a compensatory decrease in energy expenditure. This latter response would protect against </a:t>
            </a:r>
            <a:r>
              <a:rPr lang="en-US" sz="2400" b="1" dirty="0">
                <a:solidFill>
                  <a:srgbClr val="FFFF00"/>
                </a:solidFill>
                <a:latin typeface="Times New Roman" panose="02020603050405020304" pitchFamily="18" charset="0"/>
                <a:cs typeface="Times New Roman" panose="02020603050405020304" pitchFamily="18" charset="0"/>
              </a:rPr>
              <a:t>starvation during famine</a:t>
            </a:r>
            <a:r>
              <a:rPr lang="en-US" sz="2400" dirty="0">
                <a:solidFill>
                  <a:schemeClr val="tx1"/>
                </a:solidFill>
                <a:latin typeface="Times New Roman" panose="02020603050405020304" pitchFamily="18" charset="0"/>
                <a:cs typeface="Times New Roman" panose="02020603050405020304" pitchFamily="18" charset="0"/>
              </a:rPr>
              <a:t>, but it helps explain why weight maintenance is more difficult than weight loss during dieting</a:t>
            </a:r>
            <a:r>
              <a:rPr lang="en-US" sz="2400" dirty="0" smtClean="0">
                <a:solidFill>
                  <a:schemeClr val="tx1"/>
                </a:solidFill>
                <a:latin typeface="Times New Roman" panose="02020603050405020304" pitchFamily="18" charset="0"/>
                <a:cs typeface="Times New Roman" panose="02020603050405020304" pitchFamily="18" charset="0"/>
              </a:rPr>
              <a:t>.</a:t>
            </a:r>
          </a:p>
          <a:p>
            <a:pPr marL="0" indent="0">
              <a:buNone/>
              <a:defRPr/>
            </a:pP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2C12627-EF5E-4BCA-89E4-7F43492F06CB}" type="slidenum">
              <a:rPr lang="en-US" smtClean="0"/>
              <a:t>8</a:t>
            </a:fld>
            <a:endParaRPr lang="en-US"/>
          </a:p>
        </p:txBody>
      </p:sp>
      <p:sp>
        <p:nvSpPr>
          <p:cNvPr id="3" name="Title 2"/>
          <p:cNvSpPr>
            <a:spLocks noGrp="1"/>
          </p:cNvSpPr>
          <p:nvPr>
            <p:ph type="title"/>
          </p:nvPr>
        </p:nvSpPr>
        <p:spPr>
          <a:xfrm>
            <a:off x="320655" y="33052"/>
            <a:ext cx="10718246" cy="690596"/>
          </a:xfrm>
        </p:spPr>
        <p:txBody>
          <a:bodyPr>
            <a:normAutofit fontScale="90000"/>
          </a:bodyPr>
          <a:lstStyle/>
          <a:p>
            <a:r>
              <a:rPr lang="en-US" b="1" cap="none" dirty="0" smtClean="0">
                <a:solidFill>
                  <a:srgbClr val="FFFF00"/>
                </a:solidFill>
                <a:latin typeface="Times New Roman" panose="02020603050405020304" pitchFamily="18" charset="0"/>
                <a:cs typeface="Times New Roman" panose="02020603050405020304" pitchFamily="18" charset="0"/>
              </a:rPr>
              <a:t/>
            </a:r>
            <a:br>
              <a:rPr lang="en-US" b="1" cap="none" dirty="0" smtClean="0">
                <a:solidFill>
                  <a:srgbClr val="FFFF00"/>
                </a:solidFill>
                <a:latin typeface="Times New Roman" panose="02020603050405020304" pitchFamily="18" charset="0"/>
                <a:cs typeface="Times New Roman" panose="02020603050405020304" pitchFamily="18" charset="0"/>
              </a:rPr>
            </a:br>
            <a:r>
              <a:rPr lang="en-US" b="1" cap="none" dirty="0" smtClean="0">
                <a:solidFill>
                  <a:srgbClr val="FFFF00"/>
                </a:solidFill>
                <a:latin typeface="Times New Roman" panose="02020603050405020304" pitchFamily="18" charset="0"/>
                <a:cs typeface="Times New Roman" panose="02020603050405020304" pitchFamily="18" charset="0"/>
              </a:rPr>
              <a:t>Why </a:t>
            </a:r>
            <a:r>
              <a:rPr lang="en-US" b="1" cap="none" dirty="0">
                <a:solidFill>
                  <a:srgbClr val="FFFF00"/>
                </a:solidFill>
                <a:latin typeface="Times New Roman" panose="02020603050405020304" pitchFamily="18" charset="0"/>
                <a:cs typeface="Times New Roman" panose="02020603050405020304" pitchFamily="18" charset="0"/>
              </a:rPr>
              <a:t>there is poor compliance to diet/exercise regimens?</a:t>
            </a:r>
            <a:r>
              <a:rPr lang="en-US" sz="4000" b="1" cap="none" dirty="0">
                <a:solidFill>
                  <a:srgbClr val="FFFF00"/>
                </a:solidFill>
                <a:latin typeface="Times New Roman" panose="02020603050405020304" pitchFamily="18" charset="0"/>
                <a:cs typeface="Times New Roman" panose="02020603050405020304" pitchFamily="18" charset="0"/>
              </a:rPr>
              <a:t/>
            </a:r>
            <a:br>
              <a:rPr lang="en-US" sz="4000" b="1" cap="none" dirty="0">
                <a:solidFill>
                  <a:srgbClr val="FFFF00"/>
                </a:solidFill>
                <a:latin typeface="Times New Roman" panose="02020603050405020304" pitchFamily="18" charset="0"/>
                <a:cs typeface="Times New Roman" panose="02020603050405020304" pitchFamily="18" charset="0"/>
              </a:rPr>
            </a:br>
            <a:endParaRPr lang="en-US" dirty="0"/>
          </a:p>
        </p:txBody>
      </p:sp>
      <p:pic>
        <p:nvPicPr>
          <p:cNvPr id="5" name="Picture 4" descr="logo ASL1"/>
          <p:cNvPicPr/>
          <p:nvPr/>
        </p:nvPicPr>
        <p:blipFill>
          <a:blip r:embed="rId3"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3778025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C12627-EF5E-4BCA-89E4-7F43492F06CB}" type="slidenum">
              <a:rPr lang="en-US" smtClean="0"/>
              <a:t>9</a:t>
            </a:fld>
            <a:endParaRPr lang="en-US"/>
          </a:p>
        </p:txBody>
      </p:sp>
      <p:sp>
        <p:nvSpPr>
          <p:cNvPr id="6" name="Content Placeholder 5"/>
          <p:cNvSpPr>
            <a:spLocks noGrp="1"/>
          </p:cNvSpPr>
          <p:nvPr>
            <p:ph idx="1"/>
          </p:nvPr>
        </p:nvSpPr>
        <p:spPr>
          <a:xfrm>
            <a:off x="80120" y="1481866"/>
            <a:ext cx="11952824" cy="4281172"/>
          </a:xfrm>
          <a:prstGeom prst="rect">
            <a:avLst/>
          </a:prstGeom>
        </p:spPr>
        <p:txBody>
          <a:bodyPr wrap="square">
            <a:spAutoFit/>
          </a:bodyPr>
          <a:lstStyle/>
          <a:p>
            <a:r>
              <a:rPr lang="en-US" sz="2800" dirty="0">
                <a:solidFill>
                  <a:schemeClr val="tx1"/>
                </a:solidFill>
                <a:latin typeface="Times New Roman" panose="02020603050405020304" pitchFamily="18" charset="0"/>
                <a:cs typeface="Times New Roman" panose="02020603050405020304" pitchFamily="18" charset="0"/>
              </a:rPr>
              <a:t>Many have blamed this on patients’ lack of will-power and discipline</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There </a:t>
            </a:r>
            <a:r>
              <a:rPr lang="en-US" sz="2800" dirty="0">
                <a:solidFill>
                  <a:schemeClr val="tx1"/>
                </a:solidFill>
                <a:latin typeface="Times New Roman" panose="02020603050405020304" pitchFamily="18" charset="0"/>
                <a:cs typeface="Times New Roman" panose="02020603050405020304" pitchFamily="18" charset="0"/>
              </a:rPr>
              <a:t>is mounting evidence that biological mechanisms contribute substantially to relapse from weight loss during dietary </a:t>
            </a:r>
            <a:r>
              <a:rPr lang="en-US" sz="2800" dirty="0" smtClean="0">
                <a:solidFill>
                  <a:schemeClr val="tx1"/>
                </a:solidFill>
                <a:latin typeface="Times New Roman" panose="02020603050405020304" pitchFamily="18" charset="0"/>
                <a:cs typeface="Times New Roman" panose="02020603050405020304" pitchFamily="18" charset="0"/>
              </a:rPr>
              <a:t>therapy:</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Compensatory </a:t>
            </a:r>
            <a:r>
              <a:rPr lang="en-US" sz="2400" b="1" dirty="0">
                <a:solidFill>
                  <a:srgbClr val="FF0000"/>
                </a:solidFill>
                <a:latin typeface="Times New Roman" panose="02020603050405020304" pitchFamily="18" charset="0"/>
                <a:cs typeface="Times New Roman" panose="02020603050405020304" pitchFamily="18" charset="0"/>
              </a:rPr>
              <a:t>decrease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in energy expenditure </a:t>
            </a:r>
            <a:r>
              <a:rPr lang="en-US" sz="2400" dirty="0">
                <a:solidFill>
                  <a:schemeClr val="tx1"/>
                </a:solidFill>
                <a:latin typeface="Times New Roman" panose="02020603050405020304" pitchFamily="18" charset="0"/>
                <a:cs typeface="Times New Roman" panose="02020603050405020304" pitchFamily="18" charset="0"/>
              </a:rPr>
              <a:t>during </a:t>
            </a:r>
            <a:r>
              <a:rPr lang="en-US" sz="2400" dirty="0" smtClean="0">
                <a:solidFill>
                  <a:schemeClr val="tx1"/>
                </a:solidFill>
                <a:latin typeface="Times New Roman" panose="02020603050405020304" pitchFamily="18" charset="0"/>
                <a:cs typeface="Times New Roman" panose="02020603050405020304" pitchFamily="18" charset="0"/>
              </a:rPr>
              <a:t>dieting</a:t>
            </a:r>
          </a:p>
          <a:p>
            <a:pPr lvl="1">
              <a:buFont typeface="Wingdings" panose="05000000000000000000" pitchFamily="2" charset="2"/>
              <a:buChar char="§"/>
            </a:pPr>
            <a:r>
              <a:rPr lang="en-US" sz="2400" dirty="0" smtClean="0">
                <a:solidFill>
                  <a:schemeClr val="tx1"/>
                </a:solidFill>
                <a:latin typeface="Times New Roman" panose="02020603050405020304" pitchFamily="18" charset="0"/>
                <a:cs typeface="Times New Roman" panose="02020603050405020304" pitchFamily="18" charset="0"/>
              </a:rPr>
              <a:t>Compensatory </a:t>
            </a:r>
            <a:r>
              <a:rPr lang="en-US" sz="2400" dirty="0">
                <a:solidFill>
                  <a:schemeClr val="tx1"/>
                </a:solidFill>
                <a:latin typeface="Times New Roman" panose="02020603050405020304" pitchFamily="18" charset="0"/>
                <a:cs typeface="Times New Roman" panose="02020603050405020304" pitchFamily="18" charset="0"/>
              </a:rPr>
              <a:t>adaptations that would be expected to </a:t>
            </a:r>
            <a:r>
              <a:rPr lang="en-US" sz="2400" b="1" dirty="0">
                <a:solidFill>
                  <a:srgbClr val="FF0000"/>
                </a:solidFill>
                <a:latin typeface="Times New Roman" panose="02020603050405020304" pitchFamily="18" charset="0"/>
                <a:cs typeface="Times New Roman" panose="02020603050405020304" pitchFamily="18" charset="0"/>
              </a:rPr>
              <a:t>increase</a:t>
            </a:r>
            <a:r>
              <a:rPr lang="en-US" sz="2400" dirty="0">
                <a:solidFill>
                  <a:srgbClr val="FFFF00"/>
                </a:solidFill>
                <a:latin typeface="Times New Roman" panose="02020603050405020304" pitchFamily="18" charset="0"/>
                <a:cs typeface="Times New Roman" panose="02020603050405020304" pitchFamily="18" charset="0"/>
              </a:rPr>
              <a:t> appetite</a:t>
            </a:r>
            <a:r>
              <a:rPr lang="en-US" sz="24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Weight regain </a:t>
            </a:r>
            <a:r>
              <a:rPr lang="en-US" sz="2800" dirty="0">
                <a:solidFill>
                  <a:schemeClr val="tx1"/>
                </a:solidFill>
                <a:latin typeface="Times New Roman" panose="02020603050405020304" pitchFamily="18" charset="0"/>
                <a:cs typeface="Times New Roman" panose="02020603050405020304" pitchFamily="18" charset="0"/>
              </a:rPr>
              <a:t>following weight loss has recently been recognized </a:t>
            </a:r>
            <a:r>
              <a:rPr lang="en-US" sz="2800" dirty="0" smtClean="0">
                <a:solidFill>
                  <a:schemeClr val="tx1"/>
                </a:solidFill>
                <a:latin typeface="Times New Roman" panose="02020603050405020304" pitchFamily="18" charset="0"/>
                <a:cs typeface="Times New Roman" panose="02020603050405020304" pitchFamily="18" charset="0"/>
              </a:rPr>
              <a:t>as a </a:t>
            </a:r>
            <a:r>
              <a:rPr lang="en-US" sz="2800" dirty="0">
                <a:solidFill>
                  <a:srgbClr val="FFFF00"/>
                </a:solidFill>
                <a:latin typeface="Times New Roman" panose="02020603050405020304" pitchFamily="18" charset="0"/>
                <a:cs typeface="Times New Roman" panose="02020603050405020304" pitchFamily="18" charset="0"/>
              </a:rPr>
              <a:t>physiological process</a:t>
            </a:r>
            <a:r>
              <a:rPr lang="en-US" sz="2800" dirty="0">
                <a:solidFill>
                  <a:schemeClr val="tx1"/>
                </a:solidFill>
                <a:latin typeface="Times New Roman" panose="02020603050405020304" pitchFamily="18" charset="0"/>
                <a:cs typeface="Times New Roman" panose="02020603050405020304" pitchFamily="18" charset="0"/>
              </a:rPr>
              <a:t>, and </a:t>
            </a:r>
            <a:r>
              <a:rPr lang="en-US" sz="2800" dirty="0" smtClean="0">
                <a:solidFill>
                  <a:schemeClr val="tx1"/>
                </a:solidFill>
                <a:latin typeface="Times New Roman" panose="02020603050405020304" pitchFamily="18" charset="0"/>
                <a:cs typeface="Times New Roman" panose="02020603050405020304" pitchFamily="18" charset="0"/>
              </a:rPr>
              <a:t>not </a:t>
            </a:r>
            <a:r>
              <a:rPr lang="en-US" sz="2800" dirty="0">
                <a:solidFill>
                  <a:schemeClr val="tx1"/>
                </a:solidFill>
                <a:latin typeface="Times New Roman" panose="02020603050405020304" pitchFamily="18" charset="0"/>
                <a:cs typeface="Times New Roman" panose="02020603050405020304" pitchFamily="18" charset="0"/>
              </a:rPr>
              <a:t>the result of loss of “</a:t>
            </a:r>
            <a:r>
              <a:rPr lang="en-US" sz="2800" dirty="0" smtClean="0">
                <a:solidFill>
                  <a:schemeClr val="tx1"/>
                </a:solidFill>
                <a:latin typeface="Times New Roman" panose="02020603050405020304" pitchFamily="18" charset="0"/>
                <a:cs typeface="Times New Roman" panose="02020603050405020304" pitchFamily="18" charset="0"/>
              </a:rPr>
              <a:t>will power.”</a:t>
            </a:r>
          </a:p>
          <a:p>
            <a:pPr marL="0" indent="0" algn="ctr">
              <a:buNone/>
            </a:pPr>
            <a:r>
              <a:rPr lang="en-US" sz="3200" b="1" dirty="0" smtClean="0">
                <a:solidFill>
                  <a:srgbClr val="FFFF00"/>
                </a:solidFill>
                <a:latin typeface="Times New Roman" panose="02020603050405020304" pitchFamily="18" charset="0"/>
                <a:cs typeface="Times New Roman" panose="02020603050405020304" pitchFamily="18" charset="0"/>
              </a:rPr>
              <a:t>Metabolic overfeeding</a:t>
            </a:r>
            <a:endParaRPr lang="en-US" sz="2800" dirty="0">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222250" y="203200"/>
            <a:ext cx="9935302" cy="793750"/>
          </a:xfrm>
        </p:spPr>
        <p:txBody>
          <a:bodyPr>
            <a:noAutofit/>
          </a:bodyPr>
          <a:lstStyle/>
          <a:p>
            <a:r>
              <a:rPr lang="en-US" sz="2800" b="1" cap="none" dirty="0" smtClean="0">
                <a:solidFill>
                  <a:srgbClr val="FFFF00"/>
                </a:solidFill>
                <a:latin typeface="Times New Roman" panose="02020603050405020304" pitchFamily="18" charset="0"/>
                <a:cs typeface="Times New Roman" panose="02020603050405020304" pitchFamily="18" charset="0"/>
              </a:rPr>
              <a:t/>
            </a:r>
            <a:br>
              <a:rPr lang="en-US" sz="2800" b="1" cap="none" dirty="0" smtClean="0">
                <a:solidFill>
                  <a:srgbClr val="FFFF00"/>
                </a:solidFill>
                <a:latin typeface="Times New Roman" panose="02020603050405020304" pitchFamily="18" charset="0"/>
                <a:cs typeface="Times New Roman" panose="02020603050405020304" pitchFamily="18" charset="0"/>
              </a:rPr>
            </a:br>
            <a:r>
              <a:rPr lang="en-US" sz="2800" b="1" cap="none" dirty="0" smtClean="0">
                <a:solidFill>
                  <a:srgbClr val="FFFF00"/>
                </a:solidFill>
                <a:latin typeface="Times New Roman" panose="02020603050405020304" pitchFamily="18" charset="0"/>
                <a:cs typeface="Times New Roman" panose="02020603050405020304" pitchFamily="18" charset="0"/>
              </a:rPr>
              <a:t>Why there is poor compliance to diet/exercise regimens?</a:t>
            </a:r>
            <a:r>
              <a:rPr lang="en-US" sz="3200" b="1" cap="none" dirty="0" smtClean="0">
                <a:solidFill>
                  <a:srgbClr val="FFFF00"/>
                </a:solidFill>
                <a:latin typeface="Times New Roman" panose="02020603050405020304" pitchFamily="18" charset="0"/>
                <a:cs typeface="Times New Roman" panose="02020603050405020304" pitchFamily="18" charset="0"/>
              </a:rPr>
              <a:t/>
            </a:r>
            <a:br>
              <a:rPr lang="en-US" sz="3200" b="1" cap="none" dirty="0" smtClean="0">
                <a:solidFill>
                  <a:srgbClr val="FFFF00"/>
                </a:solidFill>
                <a:latin typeface="Times New Roman" panose="02020603050405020304" pitchFamily="18" charset="0"/>
                <a:cs typeface="Times New Roman" panose="02020603050405020304" pitchFamily="18" charset="0"/>
              </a:rPr>
            </a:br>
            <a:endParaRPr lang="en-US" sz="2800" cap="none" dirty="0">
              <a:solidFill>
                <a:srgbClr val="FFFF00"/>
              </a:solidFill>
            </a:endParaRPr>
          </a:p>
        </p:txBody>
      </p:sp>
      <p:pic>
        <p:nvPicPr>
          <p:cNvPr id="7" name="Picture 6" descr="logo ASL1"/>
          <p:cNvPicPr/>
          <p:nvPr/>
        </p:nvPicPr>
        <p:blipFill>
          <a:blip r:embed="rId2" cstate="print">
            <a:lum bright="34000" contrast="-46000"/>
          </a:blip>
          <a:srcRect/>
          <a:stretch>
            <a:fillRect/>
          </a:stretch>
        </p:blipFill>
        <p:spPr bwMode="auto">
          <a:xfrm>
            <a:off x="10792664" y="1"/>
            <a:ext cx="674944" cy="764703"/>
          </a:xfrm>
          <a:prstGeom prst="rect">
            <a:avLst/>
          </a:prstGeom>
          <a:noFill/>
          <a:ln w="9525">
            <a:noFill/>
            <a:miter lim="800000"/>
            <a:headEnd/>
            <a:tailEnd/>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7608" y="0"/>
            <a:ext cx="724392" cy="764703"/>
          </a:xfrm>
          <a:prstGeom prst="rect">
            <a:avLst/>
          </a:prstGeom>
          <a:noFill/>
          <a:ln>
            <a:noFill/>
          </a:ln>
        </p:spPr>
      </p:pic>
    </p:spTree>
    <p:extLst>
      <p:ext uri="{BB962C8B-B14F-4D97-AF65-F5344CB8AC3E}">
        <p14:creationId xmlns:p14="http://schemas.microsoft.com/office/powerpoint/2010/main" val="96363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1094</TotalTime>
  <Words>2890</Words>
  <Application>Microsoft Office PowerPoint</Application>
  <PresentationFormat>Widescreen</PresentationFormat>
  <Paragraphs>329</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Times New Roman</vt:lpstr>
      <vt:lpstr>Wingdings</vt:lpstr>
      <vt:lpstr>Wingdings 3</vt:lpstr>
      <vt:lpstr>Slice</vt:lpstr>
      <vt:lpstr>Explaining The Failure Of Obesity Treatment</vt:lpstr>
      <vt:lpstr>Obesity</vt:lpstr>
      <vt:lpstr>Principles Of Weight Control  (A Balance Between Intake And Expenditure)</vt:lpstr>
      <vt:lpstr>Obesity treatment guidelines</vt:lpstr>
      <vt:lpstr>Prevalence Of Dieting</vt:lpstr>
      <vt:lpstr>PowerPoint Presentation</vt:lpstr>
      <vt:lpstr> Why there is poor compliance to diet/exercise regimens? </vt:lpstr>
      <vt:lpstr> Why there is poor compliance to diet/exercise regimens? </vt:lpstr>
      <vt:lpstr> Why there is poor compliance to diet/exercise regimens? </vt:lpstr>
      <vt:lpstr>Cycle Of Dieting</vt:lpstr>
      <vt:lpstr> Yo-yo Dieting</vt:lpstr>
      <vt:lpstr>The mechanisms of weight cycling effects on cardio-metabolic outcomes </vt:lpstr>
      <vt:lpstr>Barriers to Obesity Management</vt:lpstr>
      <vt:lpstr>PowerPoint Presentation</vt:lpstr>
      <vt:lpstr>Patient Factors: Lack of  Recognition of Obesity; Chronic &amp; Relapsing</vt:lpstr>
      <vt:lpstr>Patient Factors: Lack of  Recognition of Obesity as a Chronic &amp; Relapsing (cont)</vt:lpstr>
      <vt:lpstr>Patient Factors: Misbelief &amp; Misinformation about Obesity Management</vt:lpstr>
      <vt:lpstr>Patient Factors: Environmental Factors </vt:lpstr>
      <vt:lpstr>Patient Factors: Cost</vt:lpstr>
      <vt:lpstr>Patient Factors: Comorbidities and medications</vt:lpstr>
      <vt:lpstr>Physician Factors: Lack of time during general practice consultations</vt:lpstr>
      <vt:lpstr>Physician Factors: Insufficient training and counseling skills for obesity</vt:lpstr>
      <vt:lpstr>Physician Factors: Lack of a formal diagnosis of obesity</vt:lpstr>
      <vt:lpstr>Take Home Message: Barriers</vt:lpstr>
      <vt:lpstr>Conclusion</vt:lpstr>
      <vt:lpstr>Lifestyle Approach!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مریم برزین</dc:creator>
  <cp:lastModifiedBy>مریم برزین</cp:lastModifiedBy>
  <cp:revision>159</cp:revision>
  <dcterms:created xsi:type="dcterms:W3CDTF">2020-12-29T04:40:42Z</dcterms:created>
  <dcterms:modified xsi:type="dcterms:W3CDTF">2021-03-04T05:51:07Z</dcterms:modified>
</cp:coreProperties>
</file>