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94" r:id="rId3"/>
    <p:sldId id="286" r:id="rId4"/>
    <p:sldId id="259" r:id="rId5"/>
    <p:sldId id="258" r:id="rId6"/>
    <p:sldId id="262" r:id="rId7"/>
    <p:sldId id="301" r:id="rId8"/>
    <p:sldId id="263" r:id="rId9"/>
    <p:sldId id="287" r:id="rId10"/>
    <p:sldId id="260" r:id="rId11"/>
    <p:sldId id="265" r:id="rId12"/>
    <p:sldId id="29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309" r:id="rId23"/>
    <p:sldId id="277" r:id="rId24"/>
    <p:sldId id="305" r:id="rId25"/>
    <p:sldId id="308" r:id="rId26"/>
    <p:sldId id="306" r:id="rId27"/>
    <p:sldId id="278" r:id="rId28"/>
    <p:sldId id="282" r:id="rId29"/>
    <p:sldId id="257" r:id="rId30"/>
    <p:sldId id="279" r:id="rId31"/>
    <p:sldId id="296" r:id="rId32"/>
    <p:sldId id="297" r:id="rId33"/>
    <p:sldId id="298" r:id="rId34"/>
    <p:sldId id="281" r:id="rId35"/>
    <p:sldId id="291" r:id="rId36"/>
    <p:sldId id="280" r:id="rId37"/>
    <p:sldId id="304" r:id="rId38"/>
    <p:sldId id="302" r:id="rId39"/>
    <p:sldId id="303" r:id="rId40"/>
    <p:sldId id="299" r:id="rId41"/>
    <p:sldId id="300" r:id="rId42"/>
    <p:sldId id="307" r:id="rId43"/>
    <p:sldId id="284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1-09-28T09:22:04.3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6519 4360,'0'0,"0"0,0-21,21 21,-21 0,21 0,1 0,-1 0,21 0,-21 0,0 0,22 0,-22 0,0 0,21 0,-20 0,20 0,21-21,-20 21,20 0,-20 0,-1 0,21 0,1 0,-22 0,1 0,20 0,-21 0,1 0,-22 0,21 0,1 0,-1 0,-21 0,21 0,1 0,20 0,-20 0,-22 0,42 0,-20 0,-22 0,21 0,0 0,22 0,-22 21,-21-21,22 0,20 0,-42 0,1 0,20 0,-21 0,0 0,0 0,-21 0,22 0,-1 0,0 0,-21 0,21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1-09-28T09:22:08.5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6583 6287,'0'0,"0"0,0 0,21 0,0 0,0 0,0 0,22 0,-1 0,0 0,-21 0,22 0,-1 0,22 0,-22 0,0 0,22 0,-1 0,1 0,20 0,43 0,-42 0,0 0,42 0,-21 0,-1 0,-20 0,21 0,21 0,-21 0,0 0,-22 0,1 0,0 0,20 0,-20 0,0 0,-22 0,22 0,0 0,-22 0,43 0,0 0,21 0,-21 0,-22 0,22 0,0 0,21 0,-42 0,-22 0,22 0,-1 0,-20 0,21 0,20 0,-20 0,63 0,0 0,1 0,-22 0,0 0,0 0,-22 0,22 0,-42 0,0 0,-22 0,-20 0,20 0,1 0,-22 0,0 0,1 0,-1 0,21 0,-20 0,-22 0,21-22,22 22,-22 0,0 0,-20 0,20 0,-21 0,21 0,-20 0,-1 0,0 0,-21-21,21 21,0 0,0 0,22 0,-22 0,0 0,21 0,-42-21,0 21,22 0,-1 0,0 0,-21 0,21 0,-21 0,42 0,-20 0,-1 0,0 0,0 0,0 0,-21 0,21 0,1 0,-1 0,-21 0,21 0,-21 0,21 0,-21 0,21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1-09-28T09:22:13.6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6604 8932,'0'0,"21"0,21 0,-21 0,1 0,-1 0,42 0,1 0,-22 0,0 22,22-22,-1 0,43 21,-21-21,-22 0,1 0,-1 0,1 0,-22 0,1 0,20 0,1 0,-43 0,21 0,22 0,-22 0,0 0,1 0,-1 0,-21 0,21 0,-20 0,-1 0,21 0,-21 0,-21 0,43 0,-22 0,0 0,21 0,-21 0,1 0,-1 0,0 0,0 0,21 0,1 0,-1 0,-21 0,43 0,-22 0,-21 0,0 0,43 0,-22 0,-21 0,1 0,20 0,-21 0,0 0,43 0,-22 0,-21 0,0 0,22 0,-22 0,21 0,1 0,-22 0,-21 0,21 0,0 0,-21 0,21 0,0 0,1 0,-22 0,21 0,-21 0,21 0,0 0,-21 0,21 0,-21 0,21 0,-21 0,22 0,-1 0,-21 0,21 0,-21 0,21 0,0 0,-21 0,21 0,-21 0,22 0,-22 0,0 0,21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1-09-28T09:22:17.4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6561 10922,'0'0,"22"0,20 0,-42 0,21 0,43 0,-22 0,-21 0,0 0,43 0,-1 0,-20 0,-1 0,21 0,1 0,-1 0,1 0,-1 0,43-21,-21 21,-22 0,1-21,-1 21,1 0,-1-21,1 21,-1 0,1 0,21 0,-43 0,0-22,22 22,-1 0,22-21,-22 21,1 0,-1 0,22 0,-21 0,-22 0,21 0,1 0,-22 0,1 0,-1 0,0-21,1 21,20 0,-42 0,22 0,20 0,1 0,-22 0,21 0,-20 0,-1 0,0 0,-20 0,41 0,-21 0,1 0,-1 0,-21 0,22 0,-1 0,0 0,1 0,-1 0,0 0,1 0,-1 0,-21 0,21 0,-20 0,-1 0,21 0,-21 0,0 0,22 0,-22 0,0 0,0 0,0 0,1 0,20 0,-21 0,0 0,22 0,-43 0,21 0,0 0,0 0,21 0,-20 0,-1 0,21 0,-21 0,0 0,22 0,-22 0,0 0,0 0,-21 0,21 0,1 0,-1 0,-21 0,21 0,0 0,0 0,22 0,-1 0,0 0,-21 0,22 0,-1 0,0 0,1 0,-22 0,0 0,0 0,0 0,1 0,-22 0,21 0,-21 21,0-21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1-09-28T09:22:19.7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11387 10880,'0'0,"-21"0,0 0,0 21,-21-21,-1 21,1-21,21 0,-43 0,22 0,21 0,-22 0,1 0,-21 0,20 0,1 21,-22-21,1 0,-1 21,-20-21,20 0,22 0,0 22,-22-22,1 0,20 0,1 0,0 0,-22 0,22 0,-1 0,22 0,0 0,-21 0,-22 0,43 0,0 0,0 0,-22 0,1 0,0 0,21 0,-22 0,22 0,0 0,0 0,0 0,-1 0,-20 0,21 0,0 0,-43 0,22 0,21 0,0 0,-43 21,22-21,21 0,-1 0,-20 0,21 0,-21 0,-1 0,1 0,21 0,0 0,-22 0,1 0,0 0,20 0,-20 0,21 0,0 0,-22 0,22 0,-21 0,0 0,-1 0,22 0,0 0,-21 0,20 0,1 0,-21 0,21 0,21 0,-43 0,43 0,-21 0,21 0,0 0,-21 0,0 0,-21 0,20 0,22 0,-21 0,0 0,0 0,0 0,0 0,21 0,-43 0,43 0,-21 0,0 0,0 0,21 0,-21 0,21 0,-22 0,1 0,0 0,-21 0,21 0,-1 0,-20 0,21 0,0 0,-22 0,22 0,0 0,0 0,-21 0,42 0,-22 0,1 0,0 0,21 0,-21 0,0 0,21 0,-21 0,21 0,-22 0,22 0,-21 0,0 0,-21 0,-1 0,1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1-09-28T09:22:26.9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6477 13631,'0'0,"21"0,0 0,-21 0,42 0,1 0,-1 0,0 0,1-21,20 21,1 0,-1 0,1 0,-1 0,1 0,-1 0,1 0,-1 0,-20 21,20-21,1 0,-1 22,1-22,-22 0,0 0,22 0,-22 0,22 0,-22 0,0 21,22-21,-22 0,22 0,-1 21,1-21,-22 21,0-21,22 0,-1 0,-20 0,20 0,1 0,-22 0,-21 0,43 0,-22 0,0 0,1 0,-22 0,21 0,-21 0,0 0,22 0,-22 0,21 0,1 0,-1 0,-21 0,0 0,22 0,-43 0,21 0,0 0,0 0,21 0,-20 0,-1 0,21 0,-21 0,22 0,-1 0,0 0,-21 0,1 0,-1 0,21 0,-21 0,0 0,22 0,-22 0,0 0,21 0,-20 0,-1 0,21 0,-21 0,-21 0,43 0,-22 0,0 0,21 0,-21 0,-21 0,22 0,-1 0,0 0,-21 0,42 0,-21 0,1 0,-22 0,21 0,-21 0,21 0,0 0,0 0,22 0,-22 0,0 0,21 0,-21 0,1 0,20 0,-21 0,0 0,-21 0,21 0,1 0,-1 0,21 0,-42 0,21 0,-21 0,21 0,-21 0,22 0,-1 0,-21 0,21 0,-21 0,21 0,0 0,-21 0,21 0,-21 0,22 0,-22 0,21 0,0 0,-21 0,0 0,21 0,-21 0,21 0,0 0,-21 0,22 0,-22 0,21 0,-21 0,21 0,0 0,0 0,-21 0,0-21,21 21,1 0,-22 0,21 0,-21 0,0-21,21 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1-09-28T09:22:37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21061 15642,'0'0,"21"0,-21-21,42 21,-21 0,0 0,-21 0,22 0,41 0,-63 0,21 0,22-21,-22 21,21 0,0 0,1 0,-22 0,0 0,21-21,-20 21,-1 0,21 0,-21 0,0 0,43 0,-22 0,-21 0,1 0,20 0,0 0,1 0,-22 0,21 0,-21 0,0 0,22 0,-22 0,0 0,-21 0,0-21,21 21,-21 0,21 0,1 0,-22 0,0 0,21 0,-21 0,21 0,-21-22,0 22,21 0,-21-21,21 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1-09-28T09:23:21.9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19283 4890,'21'0,"-21"0,21 0,0 0,0 0,-21 0,21 0,1 0,-22 0,21 0,0 0,0 0,0 0,0 0,-21 0,22 0,-22 0,21 0,0 0,0 0,-21 0,21 0,-21 0,21 0,1 0,20 0,-21 0,-21 0,21 0,0 0,-21 0,22 0,20 0,-42 0,21 0,-21 0,42 0,-42 0,43 0,-22 0,0 0,0 0,-21 0,21 0,-21 0,43 0,-43 0,42 0,-42 0,21 0,22 0,-43 0,21 0,21 0,-21 0,0 0,1 0,-1 0,0 0,0 0,0 0,0 0,1 0,20 0,-42 0,21 0,0 0,0 0,1 0,-22 0,42 0,-21 0,0 0,0 0,1 0,-1 0,0 0,0 0,21 0,-20 0,-1 0,0 0,0 0,0 0,0 0,1 0,-1 0,-21 0,21 0,-21 0,21 0,0 0,-21 0,21 0,-21 0,22 0,-22 0,21 0,0 0,0 0,-21 0,21 0,0 0,-21 0,22 0,-22 0,42 0,-42 0,21 0,-21 0,21 0,0 0,-21 0,22 0,-22 0,21 0,-21 0,21 0</inkml:trace>
  <inkml:trace contextRef="#ctx0" brushRef="#br0" timeOffset="2325">1630 4868,'0'0,"21"0,0 0,-21 0,0 0,21 0,-21 0,42 0,-20 0,-1 0,21 0,-21 0,0 0,1 0,20 0,0 0,1 0,20 0,-21 0,22 0,-22 0,22 0,-1 0,-42 0,22 0,20 0,-42 0,1 0,20 0,-21 0,0 0,22 22,20-22,-42 0,22 21,-1-21,0 0,1 0,-1 0,-21 0,21 0,-20 0,-1 0,21 0,0 0,1 21,-22-21,21 0,-42 0,43 0,-43 21,21-21,0 0,0 0,-21 0,21 0,-21 0</inkml:trace>
  <inkml:trace contextRef="#ctx0" brushRef="#br0" timeOffset="12144">19156 9038,'21'0,"0"0,-21 0,21 0,0 0,0 0,-21 0,22 0,-1 0,0 0,0 0,0 0,0 0,22 0,-43 0,42 0,-42 0,42 0,-20 0,-1 0,0 0,21 0,-21 0,1 0,20 0,-21 0,0 0,22 0,-22 0,0 0,0 0,0 0,0 0,22 0,-43 0,42 0,-21 0,-21 0,43 0,-1 0,0 0,-21 0,22 0,-1 0,0 0,-20 0,20 0,-21 0,0 0,22 0,-22 0,0 0,21 0,-21 0,-21 21,0-21,43 0,-22 0,0 0,0 0,0 0,1 0,-22 0,21 0,0 0,0 0,-21 0,21 0,-21 0,21 0,1 0,-22 0,21 0,-21 0,21 0,-21 0,21 0,0 0,0 0,-21 0,22 0,-1 0,-21 0,21 0,-21 0,42 0,-42 0,21 0,-21 0,22 0,-1 0,-21 0,0 0,21 0,-21 0,0 0,0-21,0 21,0-21</inkml:trace>
  <inkml:trace contextRef="#ctx0" brushRef="#br0" timeOffset="14917">1608 9059,'22'0,"-1"0,-21 0,21 0,-21 0,21 0,0 0,0 0,-21 0,43 0,-43 0,21 0,42 0,-20 0,-22 0,21 0,1 0,20 0,-21 0,1 0,-1 0,0 0,1 0,-1 0,0 0,1 0,-1 0,43 0,-43 0,0 0,1 0,-1 0,0 0,1 0,-22 0,0 0,-21 0,21 0</inkml:trace>
  <inkml:trace contextRef="#ctx0" brushRef="#br0" timeOffset="32921">19304 11980,'0'0,"0"0,21 0,-21 0,21 0,0 0,0 0,-21 0,0 0,22 0,-1 0,0 0,-21-21,0 21,21 0,-21 0,21 0,0 0,22 0,-43 0,0 0,21 0,0 0,0 0,22 0,-43 0,21 0,0 0,0 0,-21 0,0-21,21 21,-21 0,21 0,1 0,-22 0,21 0,-21 0,42 0,-21 0,-21 0,21 0,1 0,-22 0,21 0,0 0,0 0,21 0,-42 0,22 0,-22 0,42 0,-21 0,0 0,0 0,1 0,-1 0,0 0,0 0,0 0,22 0,-22 0,0 0,-21 0,21 0,0 0,0 0,22 0,-22 0,0 0,0 0,-21 0,21 0,1 0,-1 0,-21 0,21 0,0 0,-21 0,21 0,-21 0,21 0,-21 0,22 0,-1 0,-21 0,21 0,0 0,0 0,22 0,-22 0,0 0,-21 0,21 0,21 0,-20 0,-1 0,21 0,-21 0,0 0,1 0,-1 0,0 0,0 0,-21 0,21 0,0 0,1 0,-1 0,0 0,-21 0,21 0,-21 0,21 0,0 0,-21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AFEB1-EBE4-47EB-899A-4EF6C0834E1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3788A-B8DD-4E4D-BE03-6BA46019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</a:t>
            </a:r>
            <a:r>
              <a:rPr lang="en-US" baseline="0" dirty="0" smtClean="0"/>
              <a:t> serving based on the DASH diet. Based on a 2000 calorie diet, a person should consume 6-8 servings of grains, with half of them being whole grain; 4-5 servings of vegetables; 4-5 servings of fruit; 2-3 servings of low fat or fat free dairy; 6 or less servings of meat, poultry of fish; 4-5 servings of nuts, seeds or legumes a week; 2-3 servings of fats and oils, 5 or less servings of sweets and added sugars; and limit sodium to 2300 mg.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2AED-6545-413F-A99E-5832356702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2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A986-4050-4A0C-A77C-E1BAA9783E22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0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AD8F-FD58-480F-9286-61AF5549197A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6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9D8F-C3A4-48B4-A3CF-DA195E3A8205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8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410" name="Picture 2" descr="http://blog.foodfacts.com/wp-content/uploads/2011/01/fruits-vegetabl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52400"/>
            <a:ext cx="1708757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ruits Vegetables 300x225 Whats For Dinner?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4" y="152400"/>
            <a:ext cx="1892869" cy="124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michiganhealthcoach.com/wp-content/uploads/2011/02/vegetable-and-frui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28" y="203059"/>
            <a:ext cx="1245054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drarmentano.com/images/fruits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7000"/>
            <a:ext cx="1874520" cy="125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thenaturalrecoveryplan.com/UserFiles/Image/May2010/Fruit_and_veg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2582"/>
            <a:ext cx="1690687" cy="11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5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418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8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212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027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80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4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661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4C77-0738-4CA7-8AD4-BFC6F52BFC7C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76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4949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32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51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45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078038"/>
            <a:ext cx="8229600" cy="45132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22499572"/>
      </p:ext>
    </p:extLst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B16D-24EA-4344-A306-5679103DB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98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F0F57-487B-4590-A077-4236F65D9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67C9-19AD-4B98-B9DF-7D0089CB2EA3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A5-74A2-445D-8022-9C61E4D16EBA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8F2-912A-4580-8D9A-318B2AB2FADF}" type="datetime1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81C7-6CEA-4D4E-BE93-5833625FFACF}" type="datetime1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3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41DF-1521-44B8-8508-0328B68B9DAD}" type="datetime1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4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9ECA-F72C-45C7-A070-8C6300E396A3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4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3A83-10DE-4882-9C92-C198A287C525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D0A1-F403-4CC6-9CBA-DFBF2E2F2878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52400" y="69755"/>
            <a:ext cx="8924980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600200" y="1752600"/>
            <a:ext cx="70866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00200" y="6172200"/>
            <a:ext cx="32766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426" name="Picture 2" descr="http://cdn.sheknows.com/articles/spring-fruits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04800"/>
            <a:ext cx="1475302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8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51.emf"/><Relationship Id="rId2" Type="http://schemas.openxmlformats.org/officeDocument/2006/relationships/image" Target="../media/image46.png"/><Relationship Id="rId16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customXml" Target="../ink/ink4.xml"/><Relationship Id="rId1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352800"/>
            <a:ext cx="7086600" cy="2667000"/>
          </a:xfrm>
        </p:spPr>
        <p:txBody>
          <a:bodyPr>
            <a:normAutofit fontScale="85000" lnSpcReduction="20000"/>
          </a:bodyPr>
          <a:lstStyle/>
          <a:p>
            <a:pPr rtl="1">
              <a:lnSpc>
                <a:spcPct val="170000"/>
              </a:lnSpc>
            </a:pPr>
            <a:r>
              <a:rPr lang="fa-IR" sz="3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دکتر فیروزه </a:t>
            </a:r>
            <a:r>
              <a:rPr lang="fa-IR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حسینی </a:t>
            </a:r>
          </a:p>
          <a:p>
            <a:pPr rtl="1">
              <a:lnSpc>
                <a:spcPct val="120000"/>
              </a:lnSpc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محقق، مرکز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تحقیقات تغذیه در بیماریهای غدد درون ریز</a:t>
            </a:r>
          </a:p>
          <a:p>
            <a:pPr rtl="1">
              <a:lnSpc>
                <a:spcPct val="1200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پژوهشکده علوم غدد درون ریز و متابولیسم</a:t>
            </a:r>
          </a:p>
          <a:p>
            <a:pPr rtl="1">
              <a:lnSpc>
                <a:spcPct val="1200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دانشگاه علوم پزشکی شهید بهشتی</a:t>
            </a:r>
          </a:p>
          <a:p>
            <a:pPr rtl="1">
              <a:lnSpc>
                <a:spcPct val="120000"/>
              </a:lnSpc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مهر 1400</a:t>
            </a:r>
            <a:endParaRPr lang="fa-IR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تغذیه </a:t>
            </a:r>
            <a:r>
              <a:rPr lang="fa-IR" sz="4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 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پرفشاری</a:t>
            </a:r>
            <a:r>
              <a:rPr lang="fa-IR" sz="4400" dirty="0">
                <a:solidFill>
                  <a:schemeClr val="bg1"/>
                </a:solidFill>
              </a:rPr>
              <a:t> 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خون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10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عوامل پرفشاری خون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(primary hypertension)</a:t>
            </a:r>
          </a:p>
          <a:p>
            <a:pPr algn="just" rtl="1">
              <a:lnSpc>
                <a:spcPts val="4200"/>
              </a:lnSpc>
            </a:pPr>
            <a:r>
              <a:rPr lang="fa-IR" sz="28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محیطی: </a:t>
            </a:r>
          </a:p>
          <a:p>
            <a:pPr marL="457200" indent="-457200" algn="just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وزن کم هنگام تولد</a:t>
            </a:r>
          </a:p>
          <a:p>
            <a:pPr marL="457200" indent="-457200" algn="just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برطبق مفهوم </a:t>
            </a:r>
            <a:r>
              <a:rPr lang="en-US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Developmental origins of health and disease (</a:t>
            </a:r>
            <a:r>
              <a:rPr lang="en-US" sz="2800" dirty="0" err="1" smtClean="0">
                <a:latin typeface="Times New Roman" panose="02020603050405020304" pitchFamily="18" charset="0"/>
                <a:cs typeface="B Nazanin" panose="00000400000000000000" pitchFamily="2" charset="-78"/>
              </a:rPr>
              <a:t>DOHaD</a:t>
            </a:r>
            <a:r>
              <a:rPr lang="en-US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تغذیه مادر در زمان بارداری و شیردهی نقش مهمی برای کنترل پرفشاری خون در بزرگسالی 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دارد.</a:t>
            </a:r>
            <a:endParaRPr lang="fa-IR" sz="28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914400" lvl="1" indent="-457200" algn="just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کمبود برخی نوترینت ها مانند ویتامین </a:t>
            </a:r>
            <a:r>
              <a:rPr lang="en-US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D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و روی در زمان بارداری، محدودیت کالری و پروتئین، رژیم پرنمک و کمبود فیبر دریافتی</a:t>
            </a:r>
          </a:p>
          <a:p>
            <a:pPr marL="914400" lvl="1" indent="-457200" algn="just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اضافه وزن زیاد در زمان بارداری</a:t>
            </a:r>
          </a:p>
          <a:p>
            <a:pPr marL="914400" lvl="1" indent="-457200" algn="just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مدت زمان نامناسب شیردهی </a:t>
            </a:r>
          </a:p>
          <a:p>
            <a:pPr marL="914400" lvl="1" indent="-457200" algn="just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دیابت بارداری</a:t>
            </a:r>
            <a:endParaRPr lang="en-US" sz="28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" y="6504801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Hsu</a:t>
            </a:r>
            <a:r>
              <a:rPr lang="fa-I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CN, et 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 2018, 10, 1917</a:t>
            </a:r>
            <a:r>
              <a:rPr lang="fa-I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1247"/>
            <a:ext cx="8686800" cy="384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غلات کامل و خطر پرفشاری خون</a:t>
            </a:r>
          </a:p>
          <a:p>
            <a:pPr marL="342900" indent="-342900" algn="r" rtl="1"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ارتباط معکوس مصرف غلات کامل با خطر پرفشاری خون (تا حدود 90 گرم)</a:t>
            </a:r>
          </a:p>
          <a:p>
            <a:pPr marL="342900" indent="-342900" algn="r" rtl="1"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مصرف غلات کامل تا 30 گرم در روز با کاهش 8 درصد خطر پرفشاری خون</a:t>
            </a:r>
          </a:p>
          <a:p>
            <a:pPr marL="342900" indent="-342900" algn="r" rtl="1"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با افزایش مصرف غلات کامل، کاهش </a:t>
            </a:r>
            <a:r>
              <a:rPr lang="fa-IR" sz="2400" dirty="0">
                <a:cs typeface="B Nazanin" panose="00000400000000000000" pitchFamily="2" charset="-78"/>
              </a:rPr>
              <a:t>خطر پرفشاری </a:t>
            </a:r>
            <a:r>
              <a:rPr lang="fa-IR" sz="2400" dirty="0" smtClean="0">
                <a:cs typeface="B Nazanin" panose="00000400000000000000" pitchFamily="2" charset="-78"/>
              </a:rPr>
              <a:t>خون تا 15 درصد مشاهده شد.</a:t>
            </a:r>
          </a:p>
          <a:p>
            <a:pPr marL="342900" indent="-342900" algn="r" rtl="1"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دلایل کاهش فشارخون با مصرف غلات کامل </a:t>
            </a:r>
          </a:p>
          <a:p>
            <a:pPr marL="800100" lvl="1" indent="-263525" algn="r" rtl="1">
              <a:lnSpc>
                <a:spcPts val="37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غلات کامل خطر چاقی را کاهش می دهند</a:t>
            </a:r>
          </a:p>
          <a:p>
            <a:pPr marL="536575" indent="274638" algn="r" rtl="1">
              <a:lnSpc>
                <a:spcPts val="37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غلات کامل حاوی فیتوکمیکالها و موادمغذی مانند منیزیم، پتاسیم، سلنیوم، روی و فیبر می باشند.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7" y="3505200"/>
            <a:ext cx="3733804" cy="265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 descr="C:\Users\f.hosseini\Desktop\1621881882422225241424021480230717716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199"/>
            <a:ext cx="2590801" cy="194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68680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غلات تصفیه شده و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ارتباط بین مصرف غلات </a:t>
            </a:r>
            <a:r>
              <a:rPr lang="fa-IR" sz="2400" dirty="0">
                <a:cs typeface="B Nazanin" panose="00000400000000000000" pitchFamily="2" charset="-78"/>
              </a:rPr>
              <a:t>تصفیه شده </a:t>
            </a:r>
            <a:r>
              <a:rPr lang="fa-IR" sz="2400" dirty="0" smtClean="0">
                <a:cs typeface="B Nazanin" panose="00000400000000000000" pitchFamily="2" charset="-78"/>
              </a:rPr>
              <a:t>با خطر پرفشاری خون مشاهده نشد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241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12</a:t>
            </a:fld>
            <a:endParaRPr lang="en-US"/>
          </a:p>
        </p:txBody>
      </p:sp>
      <p:pic>
        <p:nvPicPr>
          <p:cNvPr id="6147" name="Picture 3" descr="C:\Users\f.hosseini\Desktop\1d9g9a6w-1-252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20290"/>
            <a:ext cx="1981200" cy="14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f.hosseini\Desktop\ws8okpy5nty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3766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مصرف سبزیها و خطر پرفشاری خون</a:t>
            </a:r>
          </a:p>
          <a:p>
            <a:pPr algn="r" rtl="1">
              <a:lnSpc>
                <a:spcPts val="34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ارتباط معکوس بین مصرف سبزیها با خطر پرفشاری خون مشاهده شد.</a:t>
            </a:r>
          </a:p>
          <a:p>
            <a:pPr algn="r" rtl="1">
              <a:lnSpc>
                <a:spcPts val="34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(در محدوده دریافت 512-0 گرم)</a:t>
            </a:r>
          </a:p>
          <a:p>
            <a:pPr algn="r" rtl="1">
              <a:lnSpc>
                <a:spcPts val="34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4 </a:t>
            </a:r>
            <a:r>
              <a:rPr lang="fa-IR" sz="2400" dirty="0">
                <a:cs typeface="B Nazanin" panose="00000400000000000000" pitchFamily="2" charset="-78"/>
              </a:rPr>
              <a:t>درصد کاهش </a:t>
            </a:r>
            <a:r>
              <a:rPr lang="fa-IR" sz="2400" dirty="0" smtClean="0">
                <a:cs typeface="B Nazanin" panose="00000400000000000000" pitchFamily="2" charset="-78"/>
              </a:rPr>
              <a:t>خطر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	سبزیجات غنی </a:t>
            </a:r>
            <a:r>
              <a:rPr lang="fa-IR" sz="2400" dirty="0">
                <a:cs typeface="B Nazanin" panose="00000400000000000000" pitchFamily="2" charset="-78"/>
              </a:rPr>
              <a:t>از </a:t>
            </a:r>
            <a:r>
              <a:rPr lang="fa-IR" sz="2400" dirty="0" smtClean="0">
                <a:cs typeface="B Nazanin" panose="00000400000000000000" pitchFamily="2" charset="-78"/>
              </a:rPr>
              <a:t>پتاسیم، پلی </a:t>
            </a:r>
            <a:r>
              <a:rPr lang="fa-IR" sz="2400" dirty="0">
                <a:cs typeface="B Nazanin" panose="00000400000000000000" pitchFamily="2" charset="-78"/>
              </a:rPr>
              <a:t>فنولها و نیترات </a:t>
            </a:r>
            <a:r>
              <a:rPr lang="fa-IR" sz="2400" dirty="0" smtClean="0">
                <a:cs typeface="B Nazanin" panose="00000400000000000000" pitchFamily="2" charset="-78"/>
              </a:rPr>
              <a:t>طبیعی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9" y="3153726"/>
            <a:ext cx="4080510" cy="292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 descr="broccoli,cabbages,citrus,fruits,corn,lemons,lettuces,peppers,produce,strawberries,tomatoes,vegetables,zucchinis,healthy,f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3095625" cy="27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مصرف میوه ها و خطر پرفشاری خون</a:t>
            </a:r>
          </a:p>
          <a:p>
            <a:pPr algn="r" rtl="1">
              <a:lnSpc>
                <a:spcPts val="34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ارتباط معکوس بین مصرف میوه ها با خطر پرفشاری خون مشاهده شد.</a:t>
            </a:r>
          </a:p>
          <a:p>
            <a:pPr algn="r" rtl="1">
              <a:lnSpc>
                <a:spcPts val="34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(در محدوده دریافت 360-0 گرم، 7 درصد)</a:t>
            </a:r>
          </a:p>
          <a:p>
            <a:pPr algn="r" rtl="1">
              <a:lnSpc>
                <a:spcPts val="34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4-3 درصد کاهش خطر تا 100 گرم در روز</a:t>
            </a:r>
          </a:p>
          <a:p>
            <a:pPr algn="r" rtl="1">
              <a:lnSpc>
                <a:spcPts val="3400"/>
              </a:lnSpc>
            </a:pPr>
            <a:endParaRPr lang="fa-IR" sz="2400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67013"/>
            <a:ext cx="44958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 descr="C:\Users\f.hosseini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27717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" y="304800"/>
            <a:ext cx="8686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مصرف مغزها (اجیل) با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ارتباط معکوس بین مصرف مغزها </a:t>
            </a:r>
            <a:r>
              <a:rPr lang="fa-IR" sz="2400" dirty="0">
                <a:cs typeface="B Nazanin" panose="00000400000000000000" pitchFamily="2" charset="-78"/>
              </a:rPr>
              <a:t>(تا 40 گرم در </a:t>
            </a:r>
            <a:r>
              <a:rPr lang="fa-IR" sz="2400" dirty="0" smtClean="0">
                <a:cs typeface="B Nazanin" panose="00000400000000000000" pitchFamily="2" charset="-78"/>
              </a:rPr>
              <a:t>روز) </a:t>
            </a:r>
            <a:r>
              <a:rPr lang="fa-IR" sz="2400" dirty="0">
                <a:cs typeface="B Nazanin" panose="00000400000000000000" pitchFamily="2" charset="-78"/>
              </a:rPr>
              <a:t>با </a:t>
            </a:r>
            <a:r>
              <a:rPr lang="fa-IR" sz="2400" dirty="0" smtClean="0">
                <a:cs typeface="B Nazanin" panose="00000400000000000000" pitchFamily="2" charset="-78"/>
              </a:rPr>
              <a:t>خطر پرفشاری خون مشاهده شد.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با مصرف مغزها </a:t>
            </a:r>
            <a:r>
              <a:rPr lang="fa-IR" sz="2400" dirty="0">
                <a:cs typeface="B Nazanin" panose="00000400000000000000" pitchFamily="2" charset="-78"/>
              </a:rPr>
              <a:t>تا </a:t>
            </a:r>
            <a:r>
              <a:rPr lang="fa-IR" sz="2400" dirty="0" smtClean="0">
                <a:cs typeface="B Nazanin" panose="00000400000000000000" pitchFamily="2" charset="-78"/>
              </a:rPr>
              <a:t>28 گرم</a:t>
            </a:r>
            <a:r>
              <a:rPr lang="fa-IR" sz="2400" dirty="0">
                <a:cs typeface="B Nazanin" panose="00000400000000000000" pitchFamily="2" charset="-78"/>
              </a:rPr>
              <a:t> در </a:t>
            </a:r>
            <a:r>
              <a:rPr lang="fa-IR" sz="2400" dirty="0" smtClean="0">
                <a:cs typeface="B Nazanin" panose="00000400000000000000" pitchFamily="2" charset="-78"/>
              </a:rPr>
              <a:t>روز</a:t>
            </a:r>
            <a:r>
              <a:rPr lang="fa-IR" sz="2400" dirty="0">
                <a:cs typeface="B Nazanin" panose="00000400000000000000" pitchFamily="2" charset="-78"/>
              </a:rPr>
              <a:t>، خطر پرفشاری </a:t>
            </a:r>
            <a:r>
              <a:rPr lang="fa-IR" sz="2400" dirty="0" smtClean="0">
                <a:cs typeface="B Nazanin" panose="00000400000000000000" pitchFamily="2" charset="-78"/>
              </a:rPr>
              <a:t>خون تا 30 درصد کاهش می یابد.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مغزها (آجیل) حاوی اسیدهای چرب اشباع نشده </a:t>
            </a:r>
            <a:r>
              <a:rPr lang="en-US" sz="2000" dirty="0" smtClean="0">
                <a:cs typeface="+mj-cs"/>
              </a:rPr>
              <a:t>(MUFA, PUFA)</a:t>
            </a:r>
            <a:r>
              <a:rPr lang="fa-IR" sz="2000" dirty="0">
                <a:cs typeface="+mj-cs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، منیزیم، پتاسیم، فیبر، آنتی اکسیدانها و ویتامینهایی می باشد که با کاهش فشارخون ارتباط دارند.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97900"/>
            <a:ext cx="4953001" cy="320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2" descr="http://officeimg.vo.msecnd.net/en-us/images/MH900313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666321"/>
            <a:ext cx="26822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304800"/>
            <a:ext cx="86868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مصرف حبوبات با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ارتباط معکوس بین مصرف حبوبات با خطر پرفشاری خون مشاهده شد (در محدوده دریافت 71-0 گرم در روز).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کاهش خطر پرفشاری خون تا 5 درصد با افزایش دریافت حبوبات تا70 گرم در روز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502920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16</a:t>
            </a:fld>
            <a:endParaRPr lang="en-US"/>
          </a:p>
        </p:txBody>
      </p:sp>
      <p:pic>
        <p:nvPicPr>
          <p:cNvPr id="8194" name="Picture 2" descr="C:\Users\f.hosseini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3657600"/>
            <a:ext cx="2506980" cy="20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304800"/>
            <a:ext cx="8686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مصرف لبنیات با خطر پرفشاری خون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ارتباط معکوس بین مصرف لبنیات با خطر پرفشاری خون مشاهده شد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کاهش خطر پرفشاری خون تا 5 درصد با افزایش دریافت لبنیات تا 200 گرم در روز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کاهش خطر پرفشاری خون تا </a:t>
            </a:r>
            <a:r>
              <a:rPr lang="fa-IR" sz="2400" dirty="0" smtClean="0">
                <a:cs typeface="B Nazanin" panose="00000400000000000000" pitchFamily="2" charset="-78"/>
              </a:rPr>
              <a:t>15 </a:t>
            </a:r>
            <a:r>
              <a:rPr lang="fa-IR" sz="2400" dirty="0">
                <a:cs typeface="B Nazanin" panose="00000400000000000000" pitchFamily="2" charset="-78"/>
              </a:rPr>
              <a:t>درصد با افزایش دریافت لبنیات تا </a:t>
            </a:r>
            <a:r>
              <a:rPr lang="fa-IR" sz="2400" dirty="0" smtClean="0">
                <a:cs typeface="B Nazanin" panose="00000400000000000000" pitchFamily="2" charset="-78"/>
              </a:rPr>
              <a:t>800 </a:t>
            </a:r>
            <a:r>
              <a:rPr lang="fa-IR" sz="2400" dirty="0">
                <a:cs typeface="B Nazanin" panose="00000400000000000000" pitchFamily="2" charset="-78"/>
              </a:rPr>
              <a:t>گرم در </a:t>
            </a:r>
            <a:r>
              <a:rPr lang="fa-IR" sz="2400" dirty="0" smtClean="0">
                <a:cs typeface="B Nazanin" panose="00000400000000000000" pitchFamily="2" charset="-78"/>
              </a:rPr>
              <a:t>روز</a:t>
            </a:r>
          </a:p>
          <a:p>
            <a:pPr marL="1074738" indent="-182563" algn="r" rtl="1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349375" algn="l"/>
              </a:tabLst>
            </a:pPr>
            <a:r>
              <a:rPr lang="fa-IR" sz="2400" dirty="0" smtClean="0">
                <a:cs typeface="B Nazanin" panose="00000400000000000000" pitchFamily="2" charset="-78"/>
              </a:rPr>
              <a:t>	لبنیات منبع غنی از کلسیم، پتاسیم، اسیدهای آمینه ضروری، پروتئینهای با ارزش بیولوژیکی بالا و برخی پپتیدها است که همگی خاصیت کاهندگی فشارخون دارند.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" y="3733800"/>
            <a:ext cx="3586164" cy="25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17</a:t>
            </a:fld>
            <a:endParaRPr lang="en-US"/>
          </a:p>
        </p:txBody>
      </p:sp>
      <p:pic>
        <p:nvPicPr>
          <p:cNvPr id="9218" name="Picture 2" descr="C:\Users\f.hosseini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2057400" cy="13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304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مصرف ماهی با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ارتباط معکوس بین مصرف ماهی با خطر پرفشاری خون مشاهده نشد.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4495799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18</a:t>
            </a:fld>
            <a:endParaRPr lang="en-US"/>
          </a:p>
        </p:txBody>
      </p:sp>
      <p:pic>
        <p:nvPicPr>
          <p:cNvPr id="10242" name="Picture 2" descr="C:\Users\f.hosseini\Desktop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133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8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304800"/>
            <a:ext cx="8686800" cy="357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گوشت قرمز</a:t>
            </a:r>
            <a:r>
              <a:rPr lang="en-US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 خطر پرفشاری خون</a:t>
            </a:r>
          </a:p>
          <a:p>
            <a:pPr marL="342900" indent="-342900" algn="r" rtl="1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ارتباط مثبت بین مصرف گوشت قرمز با خطر پرفشاری خون</a:t>
            </a:r>
          </a:p>
          <a:p>
            <a:pPr marL="342900" indent="-342900" algn="r" rtl="1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مصرف 100 گرم گوشت قرمز در روز همراه با 14 درصد خطر پرفشاری خون</a:t>
            </a:r>
          </a:p>
          <a:p>
            <a:pPr marL="342900" indent="-342900" algn="r" rtl="1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افزایش مصرف تا 200 گرم در روز همراه با 40 درصد </a:t>
            </a:r>
            <a:r>
              <a:rPr lang="fa-IR" sz="2400" dirty="0">
                <a:cs typeface="B Nazanin" panose="00000400000000000000" pitchFamily="2" charset="-78"/>
              </a:rPr>
              <a:t>خطر پرفشاری </a:t>
            </a:r>
            <a:r>
              <a:rPr lang="fa-IR" sz="2400" dirty="0" smtClean="0">
                <a:cs typeface="B Nazanin" panose="00000400000000000000" pitchFamily="2" charset="-78"/>
              </a:rPr>
              <a:t>خون</a:t>
            </a:r>
          </a:p>
          <a:p>
            <a:pPr marL="342900" indent="-342900" algn="r" rtl="1">
              <a:lnSpc>
                <a:spcPts val="34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دلایل افزایش فشارخون با افزایش مصرف گوشت قرمز</a:t>
            </a:r>
          </a:p>
          <a:p>
            <a:pPr algn="r" rtl="1">
              <a:lnSpc>
                <a:spcPts val="34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ایجاد</a:t>
            </a:r>
            <a:r>
              <a:rPr lang="en-AU" sz="2000" dirty="0" smtClean="0">
                <a:cs typeface="+mj-cs"/>
              </a:rPr>
              <a:t>Advanced Glycation End Products (AGE)</a:t>
            </a:r>
            <a:r>
              <a:rPr lang="fa-IR" sz="2000" dirty="0" smtClean="0">
                <a:cs typeface="+mj-cs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در اثر پخت گوشت در دمای بالا و واکنش قهوه ای شدن یا میلارد (واکنش غیرآنزیمی قندها و آمینواسیدهای آزاد): افزایش ترشح آنژیوتانسین </a:t>
            </a:r>
            <a:r>
              <a:rPr lang="en-US" sz="2400" dirty="0" smtClean="0">
                <a:cs typeface="B Nazanin" panose="00000400000000000000" pitchFamily="2" charset="-78"/>
              </a:rPr>
              <a:t>II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، استرس اکسیداتیو و کاهش </a:t>
            </a:r>
            <a:r>
              <a:rPr lang="en-US" sz="2400" dirty="0" smtClean="0">
                <a:cs typeface="B Nazanin" panose="00000400000000000000" pitchFamily="2" charset="-78"/>
              </a:rPr>
              <a:t>No</a:t>
            </a:r>
            <a:endParaRPr lang="fa-IR" sz="2400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0137"/>
            <a:ext cx="3352800" cy="252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19</a:t>
            </a:fld>
            <a:endParaRPr lang="en-US"/>
          </a:p>
        </p:txBody>
      </p:sp>
      <p:pic>
        <p:nvPicPr>
          <p:cNvPr id="11266" name="Picture 2" descr="C:\Users\f.hosseini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57687"/>
            <a:ext cx="23907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72817"/>
            <a:ext cx="7924800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شیوع پرفشاری خون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شیوع جهانی </a:t>
            </a:r>
            <a:r>
              <a:rPr lang="fa-IR" sz="2400" dirty="0" smtClean="0">
                <a:cs typeface="B Nazanin" panose="00000400000000000000" pitchFamily="2" charset="-78"/>
              </a:rPr>
              <a:t>پر</a:t>
            </a:r>
            <a:r>
              <a:rPr lang="fa-IR" sz="2400" dirty="0" smtClean="0">
                <a:cs typeface="B Nazanin" panose="00000400000000000000" pitchFamily="2" charset="-78"/>
              </a:rPr>
              <a:t>فشاری خون </a:t>
            </a:r>
            <a:r>
              <a:rPr lang="fa-IR" sz="2400" dirty="0" smtClean="0">
                <a:cs typeface="B Nazanin" panose="00000400000000000000" pitchFamily="2" charset="-78"/>
              </a:rPr>
              <a:t>: بیشتر از 31 درصد در بزرگسالان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شیوع رو به افزایش پرفشاری خون بخصوص در کشورهای درحال توسعه به دلایل:</a:t>
            </a: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پیرشدن جمعیت</a:t>
            </a: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شهرنشینی و تغییر شیوه زندگی و عادات غذایی</a:t>
            </a: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افزایش شیوع چاقی، دیس لیپیدمی، دیابت و سندرم متابولیک</a:t>
            </a: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کاهش فعالیت فیزیکی</a:t>
            </a: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دسترسی ناکافی به خدمات درمانی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روند کاهشی فشارخون در کشورهای توسعه یافته و صنعتی به دلیل بالارفتن میزان آگاهی، درمان و کنترل فشارخون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72200"/>
            <a:ext cx="906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College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Cardiology(ACC),American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Association (AHA), European Society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Cardiology(ESC), European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(ESH)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Bakris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G, et al. J Am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2019;73:3018–26</a:t>
            </a:r>
            <a:endParaRPr lang="fa-IR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/>
              <a:t>Carey</a:t>
            </a:r>
            <a:r>
              <a:rPr lang="fa-IR" sz="1100" dirty="0" smtClean="0"/>
              <a:t> </a:t>
            </a:r>
            <a:r>
              <a:rPr lang="en-US" sz="1100" dirty="0" smtClean="0"/>
              <a:t> RM, et al. </a:t>
            </a:r>
            <a:r>
              <a:rPr lang="en-US" sz="1100" dirty="0"/>
              <a:t>J </a:t>
            </a:r>
            <a:r>
              <a:rPr lang="en-US" sz="1100" dirty="0" smtClean="0"/>
              <a:t>Am </a:t>
            </a:r>
            <a:r>
              <a:rPr lang="en-US" sz="1100" dirty="0" err="1" smtClean="0"/>
              <a:t>Coll</a:t>
            </a:r>
            <a:r>
              <a:rPr lang="en-US" sz="1100" dirty="0" smtClean="0"/>
              <a:t> </a:t>
            </a:r>
            <a:r>
              <a:rPr lang="en-US" sz="1100" dirty="0" err="1"/>
              <a:t>Cardiol</a:t>
            </a:r>
            <a:r>
              <a:rPr lang="en-US" sz="1100" dirty="0"/>
              <a:t> 2018;72:2996–3011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EKG machines,electrocardiograms,graphs,healthcare,heart rates,lines,medical equipment,medicine,monitors,peaks,screens,valleys,web animations,web elemen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38" y="381000"/>
            <a:ext cx="8686800" cy="2736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گوشتهای فرآیند شده و نوشیدنیهای شیرین با خطر پرفشاری خون</a:t>
            </a:r>
          </a:p>
          <a:p>
            <a:pPr marL="342900" indent="-342900" algn="r" rtl="1">
              <a:lnSpc>
                <a:spcPts val="35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با مصرف گوشتهای فرآیند شده تا 30 گرم در روز افزایش خطر پرفشاری خون تا 7 درصد</a:t>
            </a:r>
          </a:p>
          <a:p>
            <a:pPr marL="342900" indent="-342900" algn="r" rtl="1">
              <a:lnSpc>
                <a:spcPts val="35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با مصرف نوشیدنی های شیرین شده تا 450 گرم در روز خطر پرفشاری خون تا 13 درصد افزایش می یابد.</a:t>
            </a:r>
          </a:p>
          <a:p>
            <a:pPr marL="892175" indent="-171450" algn="r" rtl="1">
              <a:lnSpc>
                <a:spcPts val="3500"/>
              </a:lnSpc>
              <a:buFont typeface="Wingdings" panose="05000000000000000000" pitchFamily="2" charset="2"/>
              <a:buChar char="ü"/>
              <a:tabLst>
                <a:tab pos="1074738" algn="l"/>
              </a:tabLst>
            </a:pPr>
            <a:r>
              <a:rPr lang="fa-IR" sz="2400" dirty="0"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cs typeface="B Nazanin" panose="00000400000000000000" pitchFamily="2" charset="-78"/>
              </a:rPr>
              <a:t>مصرف نوشیدنیهای شیرین شده با خطر افزایش وزن همراه است که موجب افزایش فشارخون می گردد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3265"/>
            <a:ext cx="6943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20</a:t>
            </a:fld>
            <a:endParaRPr lang="en-US"/>
          </a:p>
        </p:txBody>
      </p:sp>
      <p:pic>
        <p:nvPicPr>
          <p:cNvPr id="12290" name="Picture 2" descr="C:\Users\f.hosseini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2" y="3819464"/>
            <a:ext cx="1586865" cy="105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f.hosseini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14" y="5038665"/>
            <a:ext cx="1533524" cy="11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30301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الگوهای غذایی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سالم و غربی و پرفشاری خون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الگوی غذایی سالم با مشخصه دریافت بالای سبزیها و میوه ها، غلات کامل، روغن زیتون، ماهی، سویا، مرغ و لبنیات کم چرب</a:t>
            </a: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الگوی غذایی غربی با مشخصه دریافت بالای گوشتهای قرمز و فرآیند شده، غلات تصفیه شده، شیرینی ها، لبنیات پرچرب، کره، سیب زمینی و دریافت کم سبزی ها و میوه ها</a:t>
            </a:r>
            <a:endParaRPr lang="en-US" sz="2400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561237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Wang</a:t>
            </a:r>
            <a:r>
              <a:rPr lang="fa-IR" sz="1200" dirty="0" smtClean="0"/>
              <a:t> </a:t>
            </a:r>
            <a:r>
              <a:rPr lang="en-US" sz="1200" dirty="0" smtClean="0"/>
              <a:t> CJ, et al</a:t>
            </a:r>
            <a:r>
              <a:rPr lang="en-US" sz="1200" dirty="0"/>
              <a:t>. Kidney Blood Press Res 2016;41:570-581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46299"/>
            <a:ext cx="4450080" cy="33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246300"/>
            <a:ext cx="4281487" cy="32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743200" y="57912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39000" y="57912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64008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12480" y="63246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2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228600"/>
            <a:ext cx="8686800" cy="436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کلسیم دریافتی با خطر پرفشاری خون</a:t>
            </a:r>
          </a:p>
          <a:p>
            <a:pPr marL="342900" indent="-342900" algn="r" rtl="1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ارتباط خطی معکوس بین دریافت کلسیم و خطر پرفشاری خون: 11 درصد کاهش بالاترین چارک دریافتی درمقابل </a:t>
            </a:r>
            <a:r>
              <a:rPr lang="fa-IR" sz="2400" dirty="0">
                <a:cs typeface="B Nazanin" panose="00000400000000000000" pitchFamily="2" charset="-78"/>
              </a:rPr>
              <a:t>کمترین چارک دریافتی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دریافت هر 500 میلی گرم در روز کلسیم با 7 درصد کاهش خطر پرفشاری خون همراه بود.</a:t>
            </a:r>
          </a:p>
          <a:p>
            <a:pPr marL="342900" indent="-342900" algn="r" rtl="1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(ارتباط مستقل از چاقی، سدیم، منیزیم و پتاسیم)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اغلب مطالعات ارتباط کلسیم موجود در لبنیات را با کاهش پرفشاری خون نشان داده اند که می تواند به علت قابلیت دسترسی بالاتر کلسیم در لبنیات و محتوای تغذیه ای متفاوت آن باشد.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Jayedi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et al.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 73:969–978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3733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22</a:t>
            </a:fld>
            <a:endParaRPr lang="en-US"/>
          </a:p>
        </p:txBody>
      </p:sp>
      <p:pic>
        <p:nvPicPr>
          <p:cNvPr id="13314" name="Picture 2" descr="C:\Users\f.hosseini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02240"/>
            <a:ext cx="2095500" cy="14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304800"/>
            <a:ext cx="8686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ویتامین </a:t>
            </a:r>
            <a:r>
              <a:rPr lang="en-US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D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دریافتی با خطر پرفشاری خون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در مطالعات مشاهده ای کاهش </a:t>
            </a:r>
            <a:r>
              <a:rPr lang="fa-IR" sz="2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ویتامین </a:t>
            </a:r>
            <a:r>
              <a:rPr lang="en-US" sz="2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D</a:t>
            </a:r>
            <a:r>
              <a:rPr lang="fa-IR" sz="2400" dirty="0" smtClean="0">
                <a:cs typeface="B Nazanin" panose="00000400000000000000" pitchFamily="2" charset="-78"/>
              </a:rPr>
              <a:t> دریافتی با بروز پرفشاری خون ارتباط داشت.</a:t>
            </a:r>
          </a:p>
          <a:p>
            <a:pPr lvl="1"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ویتامین </a:t>
            </a:r>
            <a:r>
              <a:rPr lang="en-US" sz="2400" dirty="0" smtClean="0">
                <a:cs typeface="B Nazanin" panose="00000400000000000000" pitchFamily="2" charset="-78"/>
              </a:rPr>
              <a:t>D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موجب: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بهبود </a:t>
            </a:r>
            <a:r>
              <a:rPr lang="fa-IR" sz="2400" dirty="0" smtClean="0">
                <a:cs typeface="B Nazanin" panose="00000400000000000000" pitchFamily="2" charset="-78"/>
              </a:rPr>
              <a:t>عملکرد آندوتلیال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کاهش فعالیت سیستم رنین-آنژیوتانسین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کاهش سطح هورمون پاراتیروئید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در مطالعات بالینی مکمل ویتامین </a:t>
            </a:r>
            <a:r>
              <a:rPr lang="en-US" sz="2400" dirty="0" smtClean="0">
                <a:cs typeface="B Nazanin" panose="00000400000000000000" pitchFamily="2" charset="-78"/>
              </a:rPr>
              <a:t>D</a:t>
            </a:r>
            <a:r>
              <a:rPr lang="fa-IR" sz="2400" dirty="0" smtClean="0">
                <a:cs typeface="B Nazanin" panose="00000400000000000000" pitchFamily="2" charset="-78"/>
              </a:rPr>
              <a:t> بر کاهش فشارخون موثر نبوده و بنابراین به عنوان کاهنده فشارخون توصیه نمی شود.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Jayedi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et al.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 73:969–978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3048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منیزیم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دریافتی با خطر پرفشاری خون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در </a:t>
            </a:r>
            <a:r>
              <a:rPr lang="fa-IR" sz="2400" dirty="0">
                <a:cs typeface="B Nazanin" panose="00000400000000000000" pitchFamily="2" charset="-78"/>
              </a:rPr>
              <a:t>مطالعات مشاهده ای </a:t>
            </a:r>
            <a:r>
              <a:rPr lang="fa-IR" sz="2400" dirty="0" smtClean="0">
                <a:cs typeface="B Nazanin" panose="00000400000000000000" pitchFamily="2" charset="-78"/>
              </a:rPr>
              <a:t>دریافت بالاتر </a:t>
            </a:r>
            <a:r>
              <a:rPr lang="fa-IR" sz="2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منیزیم</a:t>
            </a:r>
            <a:r>
              <a:rPr lang="fa-IR" sz="2400" dirty="0" smtClean="0">
                <a:cs typeface="B Nazanin" panose="00000400000000000000" pitchFamily="2" charset="-78"/>
              </a:rPr>
              <a:t> با کاهش فشارخون ارتباط داشت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مکمل منیزیم در مطالعات بالینی موجب 4-3 میلی متر جیوه کاهش در فشارخون سیستولی و 3-2 میلی متر جیوه کاهش فشارخون دیاستولی شده است.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رژیم غذایی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DASH</a:t>
            </a:r>
            <a:r>
              <a:rPr lang="fa-IR" sz="2400" dirty="0" smtClean="0">
                <a:cs typeface="B Nazanin" panose="00000400000000000000" pitchFamily="2" charset="-78"/>
              </a:rPr>
              <a:t> به سبب مصرف سبزیهای برگ سبز، مغزها و غلات کامل سرشار از منیزیم می باشد.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منابع غذایی منیزیم بر مصرف مکمل ها ارجحیت دارند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Jayedi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et al.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 73:969–978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381000"/>
            <a:ext cx="8686800" cy="5404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پتاسیم دریافتی با خطر پرفشاری خون</a:t>
            </a:r>
          </a:p>
          <a:p>
            <a:pPr marL="342900" indent="-342900" algn="r" rtl="1">
              <a:lnSpc>
                <a:spcPts val="3500"/>
              </a:lnSpc>
              <a:buFont typeface="Wingdings" panose="05000000000000000000" pitchFamily="2" charset="2"/>
              <a:buChar char="§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در مطالعات بالینی مکمل پتاسیم در دوزهای 1900 تا 4700 میلی گرم در روز موجب کاهش فشارخون سیستولی 6-2 میلی متر جیوه و فشارخون دیاستولی 4-2 میلی متر جیوه شده است.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	کاهش انقباضات عضلانی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مصرف بیشتر سبزی ها و میوه ها در رژیم غذایی </a:t>
            </a:r>
            <a:r>
              <a:rPr lang="en-US" sz="2400" dirty="0" smtClean="0">
                <a:cs typeface="B Nazanin" panose="00000400000000000000" pitchFamily="2" charset="-78"/>
              </a:rPr>
              <a:t>DASH</a:t>
            </a:r>
            <a:r>
              <a:rPr lang="fa-IR" sz="2400" dirty="0" smtClean="0">
                <a:cs typeface="B Nazanin" panose="00000400000000000000" pitchFamily="2" charset="-78"/>
              </a:rPr>
              <a:t> تا 4700 میلی گرم پتاسیم را تامین می کند.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غذاهای پرپتاسیم شامل سبزیجات برگ سبز، میوه ها، سبزی های ریشه ای، پرتغال، برگ چغندر، لوبیای سفید، اسفناج، موز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Jayedi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et al.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 73:969–978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152400"/>
            <a:ext cx="86868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نمک دریافتی با خطر پرفشاری خون</a:t>
            </a:r>
          </a:p>
          <a:p>
            <a:pPr marL="342900" indent="-342900" algn="r" rtl="1">
              <a:lnSpc>
                <a:spcPts val="33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ارتباط دریافت سدیم و خطر پرفشاری خون استخراج از داده های 369 جامعه شهری و روستایی، 95767 نفر </a:t>
            </a:r>
            <a:r>
              <a:rPr lang="en-US" sz="2000" dirty="0" smtClean="0">
                <a:cs typeface="+mj-cs"/>
              </a:rPr>
              <a:t>(PURE Study)</a:t>
            </a:r>
            <a:endParaRPr lang="fa-IR" sz="2000" dirty="0" smtClean="0">
              <a:cs typeface="+mj-cs"/>
            </a:endParaRPr>
          </a:p>
          <a:p>
            <a:pPr marL="342900" indent="-342900" algn="r" rtl="1">
              <a:lnSpc>
                <a:spcPts val="33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به ازای دریافت 1 گرم سدیم، تغییرات فشارخون سیستولی در</a:t>
            </a:r>
          </a:p>
          <a:p>
            <a:pPr marL="342900" indent="-342900" algn="r" rtl="1">
              <a:lnSpc>
                <a:spcPts val="33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جامعه (3/60-2/12)2/86</a:t>
            </a:r>
          </a:p>
          <a:p>
            <a:pPr marL="342900" indent="-342900" algn="r" rtl="1">
              <a:lnSpc>
                <a:spcPts val="33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ارتباط </a:t>
            </a:r>
            <a:r>
              <a:rPr lang="fa-IR" sz="2400" dirty="0" smtClean="0">
                <a:cs typeface="B Nazanin" panose="00000400000000000000" pitchFamily="2" charset="-78"/>
              </a:rPr>
              <a:t>سدیم دریافتی و فشارخون سیستولی در جوامع با دریافت بالای سدیم قوی تر بوده و در جوامع با دریافت متوسط و پایین این ارتباط ضعیف تر بود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Mente</a:t>
            </a:r>
            <a:r>
              <a:rPr lang="fa-IR" sz="1400" i="1" dirty="0" smtClean="0"/>
              <a:t> </a:t>
            </a:r>
            <a:r>
              <a:rPr lang="en-US" sz="1400" i="1" dirty="0" smtClean="0"/>
              <a:t>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2018; 392: 496–506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3897629" cy="24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333750" cy="237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26</a:t>
            </a:fld>
            <a:endParaRPr lang="en-US"/>
          </a:p>
        </p:txBody>
      </p:sp>
      <p:pic>
        <p:nvPicPr>
          <p:cNvPr id="14338" name="Picture 2" descr="C:\Users\f.hosseini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16764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152400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نمک دریافتی با خطر پرفشاری خون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 sensitivity</a:t>
            </a:r>
            <a:r>
              <a:rPr lang="fa-IR" sz="2400" dirty="0" smtClean="0">
                <a:cs typeface="+mj-cs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: افزایش فشارخون در نتیجه افزایش دریافت نمک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بیشتر در افراد با فشارخون بالا، نژادهای رنگی، افراد با سن بالاتر مشاهده می شود.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در افراد با زمینه ژنتیکی پرفشاری خون، رژیم غذایی پرنمک، موجب افزایش خطر پرفشاری خون می گردد.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توجه به سدیم اضافه شده به غذاها در غذاهای رستورانی و فست فودها، کنسروها، نانها و گوشتهای فرآیند شده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مطالعات براساس مدلها پیشگویی می کنند که با کاهش مقدار سدیم دریافتی می توان از مرگهای ناشی از پرفشاری خون پیشگیری نمود.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کاهش مصرف سدیم در افرادی که داروهای کاهنده فشارخون استفاده می کنند، می تواند موجب کاهش دوبرابری فشارخون شود.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Mente</a:t>
            </a:r>
            <a:r>
              <a:rPr lang="fa-IR" sz="1400" i="1" dirty="0" smtClean="0"/>
              <a:t> </a:t>
            </a:r>
            <a:r>
              <a:rPr lang="en-US" sz="1400" i="1" dirty="0" smtClean="0"/>
              <a:t>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2018; 392: 496–506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15622268"/>
              </p:ext>
            </p:extLst>
          </p:nvPr>
        </p:nvGraphicFramePr>
        <p:xfrm>
          <a:off x="152400" y="838200"/>
          <a:ext cx="838200" cy="73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PhotoImpact" r:id="rId3" imgW="6485714" imgH="6609524" progId="PI3.Image">
                  <p:embed/>
                </p:oleObj>
              </mc:Choice>
              <mc:Fallback>
                <p:oleObj name="PhotoImpact" r:id="rId3" imgW="6485714" imgH="6609524" progId="PI3.Image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38200"/>
                        <a:ext cx="838200" cy="733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7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.hosseini\Desktop\namak_slide_468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381000"/>
            <a:ext cx="868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نمک دریافتی با خطر پرفشاری خون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سرانه مصرف نمک در ایران بیش از دو برابر مقدار استانداردهای جهانی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مقدار توصیه شده سدیم در راهنماها 2400 میلی گرم در روز است.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+mj-cs"/>
              </a:rPr>
              <a:t>(1 tsp salt </a:t>
            </a:r>
            <a:r>
              <a:rPr lang="en-US" sz="2400" dirty="0" smtClean="0">
                <a:cs typeface="+mj-cs"/>
              </a:rPr>
              <a:t>= </a:t>
            </a:r>
            <a:r>
              <a:rPr lang="en-US" sz="2400" dirty="0">
                <a:cs typeface="+mj-cs"/>
              </a:rPr>
              <a:t>2400 mg sodium)</a:t>
            </a:r>
            <a:endParaRPr lang="fa-IR" sz="2400" dirty="0" smtClean="0">
              <a:cs typeface="+mj-cs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میزان نمک دریافتی در یزد در مردان 4/8±10/0 و در زنان 3/3±7/5 گرم در روز است.</a:t>
            </a:r>
            <a:endParaRPr lang="en-US" sz="2800" dirty="0"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نان بربری شورترین نان در کشور است.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به دلیل سرانه بالای نان لواش در کشور، بیشترین مقدار نمک را از بین مواد غذایی، نان لواش یه سبد مصرف غذایی ایرانی ها وارد می کند.</a:t>
            </a:r>
            <a:endParaRPr lang="en-US" sz="2800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Mirzaei</a:t>
            </a:r>
            <a:r>
              <a:rPr lang="en-US" sz="1400" dirty="0" smtClean="0"/>
              <a:t> 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J Health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32(1): 111-7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924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عوارض پرفشاری خون</a:t>
            </a: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en-US" sz="2400" dirty="0" smtClean="0">
                <a:cs typeface="+mj-cs"/>
              </a:rPr>
              <a:t>Silent Killer</a:t>
            </a:r>
            <a:r>
              <a:rPr lang="fa-IR" sz="2400" dirty="0" smtClean="0">
                <a:cs typeface="+mj-cs"/>
              </a:rPr>
              <a:t>: </a:t>
            </a:r>
            <a:r>
              <a:rPr lang="fa-IR" sz="2400" dirty="0" smtClean="0">
                <a:cs typeface="B Nazanin" panose="00000400000000000000" pitchFamily="2" charset="-78"/>
              </a:rPr>
              <a:t>افراد ممکن است سالها بدون علامت باقی بمانند.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در تمام گروههای سنی و جنسی عامل خطر برای 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انواع بیماریهای قلبی عروقی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سکته قلبی و مغزی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بیماریهای مزمن کلیوی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افسردگی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افزایش هر 20 میلی متر جیوه فشارخون سیستولیک 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یا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افزایش هر 10 </a:t>
            </a:r>
            <a:r>
              <a:rPr lang="fa-IR" sz="2400" dirty="0">
                <a:cs typeface="B Nazanin" panose="00000400000000000000" pitchFamily="2" charset="-78"/>
              </a:rPr>
              <a:t>میلی متر جیوه </a:t>
            </a:r>
            <a:r>
              <a:rPr lang="fa-IR" sz="2400" dirty="0" smtClean="0">
                <a:cs typeface="B Nazanin" panose="00000400000000000000" pitchFamily="2" charset="-78"/>
              </a:rPr>
              <a:t>فشارخون دیاستولیک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افزایش دوبرابری وقوع بیماریهای قلبی عروقی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244590" y="4834890"/>
            <a:ext cx="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>
          <a:xfrm>
            <a:off x="8481822" y="4526280"/>
            <a:ext cx="155448" cy="9144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6784" y="636133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Bakris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 et al. J Am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2019;73:3018–26</a:t>
            </a:r>
            <a:endParaRPr lang="fa-IR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/>
              <a:t>Carey</a:t>
            </a:r>
            <a:r>
              <a:rPr lang="fa-IR" sz="1100" dirty="0" smtClean="0"/>
              <a:t> </a:t>
            </a:r>
            <a:r>
              <a:rPr lang="en-US" sz="1100" dirty="0" smtClean="0"/>
              <a:t> RM, et al. </a:t>
            </a:r>
            <a:r>
              <a:rPr lang="en-US" sz="1100" dirty="0"/>
              <a:t>J </a:t>
            </a:r>
            <a:r>
              <a:rPr lang="en-US" sz="1100" dirty="0" smtClean="0"/>
              <a:t>Am </a:t>
            </a:r>
            <a:r>
              <a:rPr lang="en-US" sz="1100" dirty="0" err="1" smtClean="0"/>
              <a:t>Coll</a:t>
            </a:r>
            <a:r>
              <a:rPr lang="en-US" sz="1100" dirty="0" smtClean="0"/>
              <a:t> </a:t>
            </a:r>
            <a:r>
              <a:rPr lang="en-US" sz="1100" dirty="0" err="1"/>
              <a:t>Cardiol</a:t>
            </a:r>
            <a:r>
              <a:rPr lang="en-US" sz="1100" dirty="0"/>
              <a:t> 2018;72:2996–3011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 descr="blood pressure equipment,blood pressure gauges,blood pressures,checkups,examinations,healthcare,medical exams,medicines,patients,Photographs,physical exams,sphygmomanometers,sphymome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7580"/>
            <a:ext cx="24384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458200" cy="61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پزشکی شخصی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(Precision Medicine)</a:t>
            </a: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 درمان  پرفشاری خون</a:t>
            </a:r>
          </a:p>
          <a:p>
            <a:pPr algn="just" rtl="1">
              <a:lnSpc>
                <a:spcPts val="4000"/>
              </a:lnSpc>
            </a:pPr>
            <a:r>
              <a:rPr lang="fa-I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پزشکان و پیراپزشکان برای درمان پرفشاری خون می بایستی به تعدیل عوامل ژنتیکی از طریق عوامل محیطی و شیوه زندگی توجه داشته باشند.</a:t>
            </a:r>
          </a:p>
          <a:p>
            <a:pPr algn="just" rtl="1">
              <a:lnSpc>
                <a:spcPts val="4000"/>
              </a:lnSpc>
            </a:pPr>
            <a:r>
              <a:rPr lang="fa-I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عوامل مداخله گر نیز در کنار آنها مدنظر قرار گیرد.</a:t>
            </a:r>
          </a:p>
          <a:p>
            <a:pPr algn="just" rtl="1">
              <a:lnSpc>
                <a:spcPts val="4000"/>
              </a:lnSpc>
            </a:pPr>
            <a:r>
              <a:rPr lang="fa-I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برنامه های مداخله ای زودهنگام و درمان به موقع: کنترل بهتر پرفشاری خون</a:t>
            </a:r>
          </a:p>
          <a:p>
            <a:pPr algn="r" rtl="1">
              <a:lnSpc>
                <a:spcPts val="4000"/>
              </a:lnSpc>
            </a:pPr>
            <a:endParaRPr lang="fa-IR" sz="2800" b="1" dirty="0" smtClean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ts val="4000"/>
              </a:lnSpc>
            </a:pPr>
            <a:r>
              <a:rPr lang="fa-IR" sz="28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بهبود عوامل محیطی برای کاهش فشار خون:</a:t>
            </a:r>
          </a:p>
          <a:p>
            <a:pPr marL="457200" indent="-4572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کاهش وزن</a:t>
            </a:r>
          </a:p>
          <a:p>
            <a:pPr marL="457200" indent="-4572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رژیم غذایی سالم</a:t>
            </a:r>
          </a:p>
          <a:p>
            <a:pPr marL="457200" indent="-4572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کاهش سدیم دریافتی/ افزایش نسبت مصرف پتاسیم به سدیم</a:t>
            </a:r>
          </a:p>
          <a:p>
            <a:pPr marL="457200" indent="-4572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افزایش فعالیت فیزیکی با شدت متوسط (کاهش 7-5 میلی متر جیوه) </a:t>
            </a:r>
          </a:p>
          <a:p>
            <a:pPr marL="457200" indent="-4572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کاهش مصرف الکل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506497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Y, et al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Environmental Health and Preventive Medicine (2019) 24:19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bathroom,diets,healthcare,household,scales,weighing,tow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399"/>
            <a:ext cx="18288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914399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" y="648792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Whelton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PK, et al.  J Am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Cardiology, 17 (19), 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346840" y="1554480"/>
              <a:ext cx="731880" cy="15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1000" y="1491120"/>
                <a:ext cx="763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369880" y="2240280"/>
              <a:ext cx="2499480" cy="23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3680" y="2176920"/>
                <a:ext cx="25315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2377440" y="3215520"/>
              <a:ext cx="1105200" cy="15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61600" y="3152160"/>
                <a:ext cx="11368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2361960" y="3886200"/>
              <a:ext cx="1798920" cy="46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46120" y="3822840"/>
                <a:ext cx="18306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2560320" y="3916800"/>
              <a:ext cx="1539360" cy="46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44480" y="3853080"/>
                <a:ext cx="15710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2331720" y="4899600"/>
              <a:ext cx="1699560" cy="38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15880" y="4836240"/>
                <a:ext cx="1731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7581960" y="5585400"/>
              <a:ext cx="442080" cy="46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65760" y="5522040"/>
                <a:ext cx="47412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21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1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299" y="86380"/>
            <a:ext cx="815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راهنماهای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ACC/AHA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و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ESC/ESH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برای پیشگیری و درمان فشارخون</a:t>
            </a:r>
            <a:endParaRPr lang="en-US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172200"/>
            <a:ext cx="89153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College of </a:t>
            </a:r>
            <a:r>
              <a:rPr lang="en-US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Cardiology</a:t>
            </a:r>
            <a:r>
              <a:rPr lang="fa-IR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(ACC),American 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Association (AHA), European Society of </a:t>
            </a:r>
            <a:r>
              <a:rPr lang="en-US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Cardiology(ESC), European 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 of </a:t>
            </a:r>
            <a:r>
              <a:rPr lang="en-US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(ESH)</a:t>
            </a:r>
          </a:p>
          <a:p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Bakris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G, et al. J Am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Cardiol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2019;73:3018–26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78880" y="1752480"/>
              <a:ext cx="7110000" cy="2560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520" y="1743120"/>
                <a:ext cx="7128720" cy="257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0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228600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الگوهای غذایی و پرفشاری خون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در راهنماها تاکید بیشتر بر الگوهای غذایی به منظور </a:t>
            </a:r>
            <a:r>
              <a:rPr lang="fa-IR" sz="2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پیشگیری و کنترل پرفشاری خون </a:t>
            </a:r>
            <a:r>
              <a:rPr lang="fa-IR" sz="2400" dirty="0" smtClean="0">
                <a:cs typeface="B Nazanin" panose="00000400000000000000" pitchFamily="2" charset="-78"/>
              </a:rPr>
              <a:t>شده است؛ اثر هم افزایی غذاها و نوترینت ها در الگوهای غذایی بر سلامت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توجه به کیفیت رژیمی و عادات غذایی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رژیم موثر برای کنترل فشارخون: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</a:t>
            </a:r>
            <a:endParaRPr lang="fa-IR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ts val="4200"/>
              </a:lnSpc>
              <a:buClr>
                <a:srgbClr val="FF0000"/>
              </a:buClr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(Dietary approach to stop hypertension)</a:t>
            </a:r>
          </a:p>
          <a:p>
            <a:pPr algn="r" rtl="1">
              <a:lnSpc>
                <a:spcPts val="4200"/>
              </a:lnSpc>
              <a:buClr>
                <a:srgbClr val="FF0000"/>
              </a:buClr>
            </a:pPr>
            <a:r>
              <a:rPr lang="fa-IR" sz="2400" dirty="0" smtClean="0">
                <a:cs typeface="B Nazanin" panose="00000400000000000000" pitchFamily="2" charset="-78"/>
              </a:rPr>
              <a:t>با تاکید بر غذاهای گیاهی (سرشار </a:t>
            </a:r>
            <a:r>
              <a:rPr lang="fa-IR" sz="2400" dirty="0">
                <a:cs typeface="B Nazanin" panose="00000400000000000000" pitchFamily="2" charset="-78"/>
              </a:rPr>
              <a:t>از میوه و سبزی</a:t>
            </a:r>
            <a:r>
              <a:rPr lang="fa-IR" sz="2400" dirty="0" smtClean="0">
                <a:cs typeface="B Nazanin" panose="00000400000000000000" pitchFamily="2" charset="-78"/>
              </a:rPr>
              <a:t>، مغزها و حبوبات)، غلات کامل و لبنیات کم چرب، و اسیدهای چرب غیر اشباع</a:t>
            </a:r>
          </a:p>
          <a:p>
            <a:pPr algn="r" rtl="1">
              <a:lnSpc>
                <a:spcPts val="4200"/>
              </a:lnSpc>
              <a:buClr>
                <a:srgbClr val="FF0000"/>
              </a:buClr>
            </a:pPr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(این </a:t>
            </a:r>
            <a:r>
              <a:rPr lang="fa-IR" sz="2400" dirty="0">
                <a:solidFill>
                  <a:srgbClr val="00B050"/>
                </a:solidFill>
                <a:cs typeface="B Nazanin" panose="00000400000000000000" pitchFamily="2" charset="-78"/>
              </a:rPr>
              <a:t>رژیم درحدود 4700 میلی گرم پتاسیم برای انرژی 2000 کیلوکالری فراهم می کند</a:t>
            </a:r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.)</a:t>
            </a:r>
          </a:p>
          <a:p>
            <a:pPr algn="r" rtl="1">
              <a:lnSpc>
                <a:spcPts val="4200"/>
              </a:lnSpc>
              <a:buClr>
                <a:srgbClr val="FF0000"/>
              </a:buClr>
            </a:pPr>
            <a:r>
              <a:rPr lang="fa-IR" sz="2400" dirty="0" smtClean="0">
                <a:cs typeface="B Nazanin" panose="00000400000000000000" pitchFamily="2" charset="-78"/>
              </a:rPr>
              <a:t>پرهیز از محصولات حیوانی، اسیدهای چرب اشباع و کلسترول، شیرینی ها و قندهای افزودنی و نوشیدنی های شیرین شده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110" y="6353353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Chiavaroli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L. et 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338</a:t>
            </a:r>
            <a:endParaRPr lang="fa-I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 smtClean="0"/>
              <a:t>Saneei</a:t>
            </a:r>
            <a:r>
              <a:rPr lang="fa-IR" sz="1200" dirty="0" smtClean="0"/>
              <a:t> </a:t>
            </a:r>
            <a:r>
              <a:rPr lang="en-US" sz="1200" dirty="0" smtClean="0"/>
              <a:t> P. et al</a:t>
            </a:r>
            <a:r>
              <a:rPr lang="en-US" sz="1200" dirty="0"/>
              <a:t>. Nutrition, Metabolism &amp; Cardiovascular Diseases (2014) 24, 1253e1261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 Pattern</a:t>
            </a:r>
            <a:b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a 2,000 calorie diet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526103"/>
            <a:ext cx="7620000" cy="426509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 smtClean="0"/>
              <a:t>Food Group</a:t>
            </a:r>
            <a:r>
              <a:rPr lang="en-US" sz="2400" b="1" dirty="0" smtClean="0"/>
              <a:t>					</a:t>
            </a:r>
            <a:r>
              <a:rPr lang="en-US" sz="2400" b="1" u="sng" dirty="0" smtClean="0"/>
              <a:t>Servings*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Grains						6-8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Vegetables					4-5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Fruits						4-5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Low-fat or fat free dairy			2-3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Meats, poultry, fish				less than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Nuts, seeds, dry beans and peas		4-5/week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Fats and oils					2-3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Sweets						5/ week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Sodium					2300 mg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19711" y="5867400"/>
            <a:ext cx="231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Per day unless indicated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152400"/>
            <a:ext cx="8686800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الگوی غذایی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و پرفشاری خون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Eating Pattern</a:t>
            </a:r>
            <a:r>
              <a:rPr lang="fa-IR" sz="2400" dirty="0" smtClean="0">
                <a:cs typeface="B Nazanin" panose="00000400000000000000" pitchFamily="2" charset="-78"/>
              </a:rPr>
              <a:t>: در جمعیت های مختلف به دلیل عادات غذایی متفاوت</a:t>
            </a:r>
          </a:p>
          <a:p>
            <a:pPr marL="342900" indent="-3429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رژیم غذایی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به همراه محدودیت در نمک دریافتی، کاهش وزن و فعالیت فیزیکی، کاهش دوبرابری </a:t>
            </a:r>
            <a:r>
              <a:rPr lang="fa-IR" sz="2400" dirty="0" smtClean="0">
                <a:cs typeface="B Nazanin" panose="00000400000000000000" pitchFamily="2" charset="-78"/>
              </a:rPr>
              <a:t>در فشارخون نسبت به هرکدام به تنهایی داشته است.</a:t>
            </a:r>
          </a:p>
          <a:p>
            <a:pPr marL="342900" indent="-3429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کاهش وزن و رعایت رژیم غذایی به همراه مصرف دارو اثر هم افزایی دارند.</a:t>
            </a:r>
          </a:p>
          <a:p>
            <a:pPr marL="800100" lvl="1" indent="-3429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دوز دارو و یا تعداد داروهای مصرفی کاهش می یابد.</a:t>
            </a:r>
          </a:p>
          <a:p>
            <a:pPr marL="342900" indent="-3429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کاهش یک کیلوگرم از وزن با کاهش 1 میلی مترجیوه فشارخون سیستولی و دیاستولی همراه می باشد.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" y="6284238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Environmental Health and Preventive Medicine (2019)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24:19</a:t>
            </a:r>
          </a:p>
          <a:p>
            <a:r>
              <a:rPr lang="en-US" sz="1200" dirty="0" err="1"/>
              <a:t>Saneei</a:t>
            </a:r>
            <a:r>
              <a:rPr lang="fa-IR" sz="1200" dirty="0"/>
              <a:t> </a:t>
            </a:r>
            <a:r>
              <a:rPr lang="en-US" sz="1200" dirty="0"/>
              <a:t> P. et al. Nutrition, Metabolism &amp; Cardiovascular Diseases (2014) 24, </a:t>
            </a:r>
            <a:r>
              <a:rPr lang="en-US" sz="1200" dirty="0" smtClean="0"/>
              <a:t>1253e1261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152400"/>
            <a:ext cx="8686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الگوی غذایی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و پرفشاری خون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جانشینی </a:t>
            </a:r>
            <a:r>
              <a:rPr lang="fa-IR" sz="2400" dirty="0" smtClean="0">
                <a:cs typeface="B Nazanin" panose="00000400000000000000" pitchFamily="2" charset="-78"/>
              </a:rPr>
              <a:t>10% از کالری در رژیم غذایی </a:t>
            </a:r>
            <a:r>
              <a:rPr lang="en-A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DASH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با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MUFA</a:t>
            </a:r>
            <a:r>
              <a:rPr lang="fa-IR" sz="2400" dirty="0" smtClean="0">
                <a:cs typeface="B Nazanin" panose="00000400000000000000" pitchFamily="2" charset="-78"/>
              </a:rPr>
              <a:t> بهترین نتیجه را برای کاهش فشارخون داشته است: جانشینی مغزها با میوه ها، غلات </a:t>
            </a: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تغییر رژیم غذایی به سمت غذاهای پرفیبر می بایست تدریجی صورت گیرد تا از عوارض گوارشی آن مانند نفخ و اسهال کاسته شود.</a:t>
            </a:r>
            <a:endParaRPr lang="en-US" sz="2400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" y="6284238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Environmental Health and Preventive Medicine (2019)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24:19</a:t>
            </a:r>
          </a:p>
          <a:p>
            <a:r>
              <a:rPr lang="en-US" sz="1200" dirty="0" err="1"/>
              <a:t>Saneei</a:t>
            </a:r>
            <a:r>
              <a:rPr lang="fa-IR" sz="1200" dirty="0"/>
              <a:t> </a:t>
            </a:r>
            <a:r>
              <a:rPr lang="en-US" sz="1200" dirty="0"/>
              <a:t> P. et al. Nutrition, Metabolism &amp; Cardiovascular Diseases (2014) 24, </a:t>
            </a:r>
            <a:r>
              <a:rPr lang="en-US" sz="1200" dirty="0" smtClean="0"/>
              <a:t>1253e1261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304800"/>
            <a:ext cx="8686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الگوی غذایی مدیترانه ای و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رژیم غذایی مدیترانه ای سرشار از غلات کامل، روغن زیتون، ماهی، سبزی، میوه، مغزها و لبنیات کم چرب: </a:t>
            </a:r>
          </a:p>
          <a:p>
            <a:pPr marL="892175" indent="-892175"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	</a:t>
            </a:r>
            <a:r>
              <a:rPr lang="fa-IR" sz="2400" b="1" dirty="0" smtClean="0">
                <a:cs typeface="B Nazanin" panose="00000400000000000000" pitchFamily="2" charset="-78"/>
              </a:rPr>
              <a:t>حاوی چربیهای اسیداولئیک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(MUFA)</a:t>
            </a:r>
            <a:r>
              <a:rPr lang="fa-I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و امگا 3، فیتوکمیکالها، آنتی اکسیدانها، سدیم کم و پرپتاسیم، سرشار از منیزیم و کلسیم</a:t>
            </a:r>
          </a:p>
          <a:p>
            <a:pPr marL="892175" indent="-892175"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cs typeface="B Nazanin" panose="00000400000000000000" pitchFamily="2" charset="-78"/>
              </a:rPr>
              <a:t>رژیم </a:t>
            </a:r>
            <a:r>
              <a:rPr lang="fa-IR" sz="2400" dirty="0">
                <a:cs typeface="B Nazanin" panose="00000400000000000000" pitchFamily="2" charset="-78"/>
              </a:rPr>
              <a:t>های غذایی سرشار از اسیدهای چرب با یک زنجیر دوگانه </a:t>
            </a:r>
            <a:r>
              <a:rPr lang="en-US" sz="2400" dirty="0">
                <a:cs typeface="B Nazanin" panose="00000400000000000000" pitchFamily="2" charset="-78"/>
              </a:rPr>
              <a:t>MUFA</a:t>
            </a:r>
            <a:r>
              <a:rPr lang="fa-IR" sz="2400" dirty="0">
                <a:cs typeface="B Nazanin" panose="00000400000000000000" pitchFamily="2" charset="-78"/>
              </a:rPr>
              <a:t> برای کاهش پرفشاری خون مفید هستند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marL="892175"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سطح بالای نوترینتهای ذکر شده در رژیم غذایی مدیترانه ای موجب پیشگیری از فشارخون می گردد.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" y="6284238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Environmental Health and Preventive Medicine (2019)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24:19</a:t>
            </a:r>
          </a:p>
          <a:p>
            <a:r>
              <a:rPr lang="en-US" sz="1200" dirty="0" err="1"/>
              <a:t>Saneei</a:t>
            </a:r>
            <a:r>
              <a:rPr lang="fa-IR" sz="1200" dirty="0"/>
              <a:t> </a:t>
            </a:r>
            <a:r>
              <a:rPr lang="en-US" sz="1200" dirty="0"/>
              <a:t> P. et al. Nutrition, Metabolism &amp; Cardiovascular Diseases (2014) 24, </a:t>
            </a:r>
            <a:r>
              <a:rPr lang="en-US" sz="1200" dirty="0" smtClean="0"/>
              <a:t>1253e1261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304800"/>
            <a:ext cx="8686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الگوی غذایی گیاهی و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مطالعات نشان داده اند که مصرف رژیم های غذایی گیاهی با کاهش فشارخون ارتباط دارد:</a:t>
            </a:r>
          </a:p>
          <a:p>
            <a:pPr marL="982663" indent="-982663" algn="r" rtl="1">
              <a:lnSpc>
                <a:spcPct val="150000"/>
              </a:lnSpc>
              <a:tabLst>
                <a:tab pos="892175" algn="l"/>
              </a:tabLst>
            </a:pPr>
            <a:r>
              <a:rPr lang="fa-IR" sz="2400" dirty="0"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cs typeface="B Nazanin" panose="00000400000000000000" pitchFamily="2" charset="-78"/>
              </a:rPr>
              <a:t>	کنترل انرژی دریافتی از طریق مصرف فیبر بالا، کاهش چربی دریافتی، کاهش دانسیته انرژی و کاهش وزن منجر به کاهش پرفشاری خون می گردد.</a:t>
            </a:r>
          </a:p>
          <a:p>
            <a:pPr marL="982663" indent="-982663"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cs typeface="B Nazanin" panose="00000400000000000000" pitchFamily="2" charset="-78"/>
              </a:rPr>
              <a:t>افزایش فسفر و پتاسیم دریافتی و کاهش مصرف سدیم (افزایش نسبت پتاسیم به سدیم دریافتی)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	افزایش قابلیت دسترسی به نیتریک اکساید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	کاهش استرس اکسیداتیو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cs typeface="B Nazanin" panose="00000400000000000000" pitchFamily="2" charset="-78"/>
              </a:rPr>
              <a:t>اثرات مفید میکروبیوم: افزایش تولید اسیدهای چرب با زنجیره کوتاه که خاصیت گشادکنندگی عروق را دارند، کاهش التهاب و فعالیت سیستم عصبی </a:t>
            </a:r>
            <a:r>
              <a:rPr lang="fa-IR" sz="2400" dirty="0" smtClean="0">
                <a:cs typeface="B Nazanin" panose="00000400000000000000" pitchFamily="2" charset="-78"/>
              </a:rPr>
              <a:t>سمپاتیک</a:t>
            </a:r>
            <a:endParaRPr lang="en-US" sz="2400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" y="6284238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Environmental Health and Preventive Medicine (2019)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24:19</a:t>
            </a:r>
          </a:p>
          <a:p>
            <a:r>
              <a:rPr lang="en-US" sz="1200" dirty="0" err="1"/>
              <a:t>Saneei</a:t>
            </a:r>
            <a:r>
              <a:rPr lang="fa-IR" sz="1200" dirty="0"/>
              <a:t> </a:t>
            </a:r>
            <a:r>
              <a:rPr lang="en-US" sz="1200" dirty="0"/>
              <a:t> P. et al. Nutrition, Metabolism &amp; Cardiovascular Diseases (2014) 24, </a:t>
            </a:r>
            <a:r>
              <a:rPr lang="en-US" sz="1200" dirty="0" smtClean="0"/>
              <a:t>1253e1261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" y="304800"/>
            <a:ext cx="8686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سایر مداخلات غیر دارویی با مشاهدات معتبر ناکافی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مصرف پروبیوتیک ها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solidFill>
                  <a:prstClr val="black"/>
                </a:solidFill>
                <a:cs typeface="+mj-cs"/>
              </a:rPr>
              <a:t>Milk fermented with bacteria</a:t>
            </a:r>
            <a:r>
              <a:rPr lang="fa-IR" sz="2400" dirty="0" smtClean="0">
                <a:solidFill>
                  <a:prstClr val="black"/>
                </a:solidFill>
                <a:cs typeface="+mj-cs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(لاکتوباسیلوس و استرپتوکوکوس ترموفیلوس): کاهش فشارخون، بهبود لیپیدهای خون، تنظیم سیستم رنین-آنژیوتانسین، افزایش تولید </a:t>
            </a:r>
            <a:r>
              <a:rPr lang="en-US" sz="2400" dirty="0" smtClean="0">
                <a:solidFill>
                  <a:prstClr val="black"/>
                </a:solidFill>
                <a:cs typeface="+mj-cs"/>
              </a:rPr>
              <a:t>NO</a:t>
            </a:r>
            <a:endParaRPr lang="fa-IR" sz="2400" dirty="0" smtClean="0">
              <a:solidFill>
                <a:prstClr val="black"/>
              </a:solidFill>
              <a:cs typeface="+mj-cs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مصرف سیر: آلیسین ماده موثره موجود در سیر کنترل کننده آنژیوتانسین </a:t>
            </a:r>
            <a:r>
              <a:rPr lang="en-US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II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و گشاد کننده عروق.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اثرات مفید بیشتر در مورد </a:t>
            </a:r>
            <a:r>
              <a:rPr lang="en-AU" sz="2400" dirty="0" smtClean="0">
                <a:solidFill>
                  <a:prstClr val="black"/>
                </a:solidFill>
                <a:cs typeface="+mj-cs"/>
              </a:rPr>
              <a:t>Aged garlic extract</a:t>
            </a:r>
            <a:r>
              <a:rPr lang="fa-IR" sz="2400" dirty="0">
                <a:solidFill>
                  <a:prstClr val="black"/>
                </a:solidFill>
                <a:cs typeface="+mj-cs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در افراد با فشارخون کنترل نشده دیده شده است.</a:t>
            </a:r>
            <a:endParaRPr lang="en-US" sz="2400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C:\Users\f.hosseini\Desktop\سیر-ترش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1447800" cy="12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87363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Whelton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PK, et al.  J Am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Coll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Cardiology, 17 (19), 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2018</a:t>
            </a:r>
            <a:endParaRPr lang="fa-IR" sz="1200" dirty="0" smtClean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r>
              <a:rPr lang="en-US" sz="1200" dirty="0" smtClean="0">
                <a:cs typeface="+mj-cs"/>
              </a:rPr>
              <a:t>MATSUTOMO</a:t>
            </a:r>
            <a:r>
              <a:rPr lang="fa-IR" sz="1200" dirty="0" smtClean="0">
                <a:cs typeface="+mj-cs"/>
              </a:rPr>
              <a:t> </a:t>
            </a:r>
            <a:r>
              <a:rPr lang="en-AU" sz="1200" dirty="0">
                <a:cs typeface="+mj-cs"/>
              </a:rPr>
              <a:t> </a:t>
            </a:r>
            <a:r>
              <a:rPr lang="en-AU" sz="1200" dirty="0" smtClean="0">
                <a:cs typeface="+mj-cs"/>
              </a:rPr>
              <a:t>T. </a:t>
            </a:r>
            <a:r>
              <a:rPr lang="en-US" sz="1200" dirty="0">
                <a:cs typeface="+mj-cs"/>
              </a:rPr>
              <a:t>EXPERIMENTAL AND THERAPEUTIC MEDICINE 19: 1479-1484, 2020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75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92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تعریف پرفشاری خون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  <a:p>
            <a:pPr algn="r" rtl="1"/>
            <a:endParaRPr lang="en-US" sz="24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50794"/>
              </p:ext>
            </p:extLst>
          </p:nvPr>
        </p:nvGraphicFramePr>
        <p:xfrm>
          <a:off x="1676400" y="695960"/>
          <a:ext cx="6553200" cy="1285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66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ACC/AHA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ESC/ESH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فشارخون سیستولیک ≥  130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یا 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فشارخون دیاستولیک ≥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فشارخون سیستولیک ≥  140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یا 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فشارخون دیاستولیک ≥ 90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" y="6039148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College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Cardiology(ACC),American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Association (AHA), European Society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Cardiology(ESC), European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(ESH)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Bakris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G, et al. J Am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2019;73:3018–26</a:t>
            </a:r>
            <a:endParaRPr lang="fa-IR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/>
              <a:t>Carey</a:t>
            </a:r>
            <a:r>
              <a:rPr lang="fa-IR" sz="1100" dirty="0" smtClean="0"/>
              <a:t> </a:t>
            </a:r>
            <a:r>
              <a:rPr lang="en-US" sz="1100" dirty="0" smtClean="0"/>
              <a:t> RM, et al. </a:t>
            </a:r>
            <a:r>
              <a:rPr lang="en-US" sz="1100" dirty="0"/>
              <a:t>J </a:t>
            </a:r>
            <a:r>
              <a:rPr lang="en-US" sz="1100" dirty="0" smtClean="0"/>
              <a:t>Am </a:t>
            </a:r>
            <a:r>
              <a:rPr lang="en-US" sz="1100" dirty="0" err="1" smtClean="0"/>
              <a:t>Coll</a:t>
            </a:r>
            <a:r>
              <a:rPr lang="en-US" sz="1100" dirty="0" smtClean="0"/>
              <a:t> </a:t>
            </a:r>
            <a:r>
              <a:rPr lang="en-US" sz="1100" dirty="0" err="1"/>
              <a:t>Cardiol</a:t>
            </a:r>
            <a:r>
              <a:rPr lang="en-US" sz="1100" dirty="0"/>
              <a:t> </a:t>
            </a:r>
            <a:r>
              <a:rPr lang="en-US" sz="1100" dirty="0" smtClean="0"/>
              <a:t>2018;72:2996–3011</a:t>
            </a:r>
            <a:endParaRPr lang="fa-IR" sz="1100" dirty="0" smtClean="0"/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Whelton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PK, et al.  J Am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Cardiology, 17 (19), 2018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705600" cy="405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" y="3048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سایر مداخلات غیر دارویی با مشاهدات معتبر ناکافی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fa-IR" sz="24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روغن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ماهی: 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سرشار از اسیدهای چرب بلندزنجیره امگا3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کاهش سطح لیپیدهای خون، بهبود عملکرد پلاکتها و مارکرهای التهابی، افزایش سنتز </a:t>
            </a:r>
            <a:r>
              <a:rPr lang="en-US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NO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Ginseng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: افزایش تولید </a:t>
            </a:r>
            <a:r>
              <a:rPr lang="en-AU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NO</a:t>
            </a:r>
            <a:endParaRPr lang="fa-IR" sz="2400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ویتامین </a:t>
            </a:r>
            <a:r>
              <a:rPr lang="en-US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C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 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هضم رادیکالهای آزاد که موجب صدمه به عروق در افراد با فشارخون بالا می گردد.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کوآنزیم </a:t>
            </a:r>
            <a:r>
              <a:rPr lang="en-US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Q10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: 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از طریق حفظ دردسترس بودن </a:t>
            </a:r>
            <a:r>
              <a:rPr lang="en-US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NO</a:t>
            </a:r>
            <a:endParaRPr lang="fa-IR" sz="2400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کاهش استرس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" y="6172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Whelton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PK, et al.  J Am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Coll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Cardiology, 17 (19), 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2018</a:t>
            </a:r>
            <a:endParaRPr lang="fa-IR" sz="1200" dirty="0" smtClean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r>
              <a:rPr lang="en-US" sz="1200" dirty="0" smtClean="0">
                <a:cs typeface="+mj-cs"/>
              </a:rPr>
              <a:t>MATSUTOMO</a:t>
            </a:r>
            <a:r>
              <a:rPr lang="fa-IR" sz="1200" dirty="0" smtClean="0">
                <a:cs typeface="+mj-cs"/>
              </a:rPr>
              <a:t> </a:t>
            </a:r>
            <a:r>
              <a:rPr lang="en-AU" sz="1200" dirty="0">
                <a:cs typeface="+mj-cs"/>
              </a:rPr>
              <a:t> </a:t>
            </a:r>
            <a:r>
              <a:rPr lang="en-AU" sz="1200" dirty="0" smtClean="0">
                <a:cs typeface="+mj-cs"/>
              </a:rPr>
              <a:t>T. </a:t>
            </a:r>
            <a:r>
              <a:rPr lang="en-US" sz="1200" dirty="0">
                <a:cs typeface="+mj-cs"/>
              </a:rPr>
              <a:t>EXPERIMENTAL AND THERAPEUTIC MEDICINE 19: 1479-1484, 2020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30301"/>
            <a:ext cx="8686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داروها برای کاهش پرفشاری خون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Thiazide type diuretics</a:t>
            </a:r>
          </a:p>
          <a:p>
            <a:pPr algn="r" rt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موجب از دست رفتن نوترینتهای محلول در آب می شود. 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	از دست رفتن پتاسیم بویژه در زمانی که نمک زیاد مصرف می شود. </a:t>
            </a:r>
            <a:endParaRPr lang="en-US" sz="24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 channel blockers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 rtl="1">
              <a:lnSpc>
                <a:spcPct val="150000"/>
              </a:lnSpc>
            </a:pP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مصرف گریپ فروت بر عملکرد این داروها اثر می گذارد. بنابراین همراه با بلوکه کننده های کلسیم مصرف نشوند	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Angiotensin converting enzyme inhibitors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Angiotensin receptor blockers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0848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نتیجه گیری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شیوع رو به افزایش پرفشاری خون در کشورهای درحال توسعه</a:t>
            </a: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پیشگیری از پرفشاری خون از دوران جنینی و نوزادی</a:t>
            </a: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ارتقاء و بهبود شیوه زندگی برای پیشگیری و کنترل پرفشاری خون</a:t>
            </a:r>
          </a:p>
          <a:p>
            <a:pPr marL="800100" lvl="1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پیروی از الگوی غذایی سالم و کم نمک</a:t>
            </a:r>
          </a:p>
          <a:p>
            <a:pPr marL="800100" lvl="1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توجه به نمک نهفته در غذاها</a:t>
            </a:r>
          </a:p>
          <a:p>
            <a:pPr marL="800100" lvl="1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افزایش فعالیت بدنی</a:t>
            </a:r>
          </a:p>
          <a:p>
            <a:pPr marL="800100" lvl="1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کاهش وزن در افراد چاق و اضافه وزن</a:t>
            </a:r>
          </a:p>
        </p:txBody>
      </p:sp>
      <p:pic>
        <p:nvPicPr>
          <p:cNvPr id="3" name="Picture 69" descr="baskets,foods,fruits,iStockphoto,organic,produce,vege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" y="4114800"/>
            <a:ext cx="2308860" cy="15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2" descr="apples,baskets,brown bread,cucumbers,cold cuts,decorative,fish,fotolia,garnished,healthy,lemons,lunches,organic,plates,preparations,ripe,salads,seasoning,starters,succulent,ta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381000"/>
            <a:ext cx="1981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43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"/>
            <a:ext cx="9144000" cy="68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تعریف پرفشاری خون</a:t>
            </a:r>
          </a:p>
          <a:p>
            <a:pPr algn="r" rtl="1"/>
            <a:endParaRPr lang="fa-IR" sz="2800" dirty="0" smtClean="0">
              <a:solidFill>
                <a:srgbClr val="FF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Essential hypertension or Primary hypertension</a:t>
            </a:r>
          </a:p>
          <a:p>
            <a:pPr algn="r" rtl="1"/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پرفشاری خون با علت نامشخص</a:t>
            </a:r>
          </a:p>
          <a:p>
            <a:pPr algn="r" rtl="1"/>
            <a:endParaRPr lang="fa-IR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Secondary hypertension</a:t>
            </a:r>
          </a:p>
          <a:p>
            <a:pPr algn="r" rtl="1"/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پرفشاری خون به دلیل سایر بیماریها مانند بیماریهای آندوکرین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449199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Y, et 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Environmental Health and Preventive Medicine (2019) 24:19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924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عوامل پرفشاری خون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(primary hypertension)</a:t>
            </a:r>
          </a:p>
          <a:p>
            <a:pPr algn="r" rtl="1"/>
            <a:endParaRPr lang="fa-IR" sz="2800" dirty="0" smtClean="0">
              <a:solidFill>
                <a:srgbClr val="FF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ژنتیک: 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وراثت عامل 50-30 درصد از پرفشاری خون (بیماری پلی ژنیک)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حدود 300 ناحیه ژنی و 901 پلی مورفیسم در ارتباط با پرفشاری خون شناسایی شده است.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پیشگویی بیشتر از 3/5 درصد از تغییرات فشارخون:</a:t>
            </a:r>
          </a:p>
          <a:p>
            <a:pPr marL="914400" lvl="1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اثر افزایشی حدود 1 میلی متر جیوه برای فشارخون سیستول</a:t>
            </a:r>
          </a:p>
          <a:p>
            <a:pPr marL="914400" lvl="1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افزایشی حدود 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0/5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میلی متر جیوه برای فشارخون 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دیاستول</a:t>
            </a:r>
            <a:endParaRPr lang="fa-IR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449199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Y, et 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Environmental Health and Preventive Medicine (2019) 24:19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عوامل پرفشاری خون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(primary hypertension)</a:t>
            </a:r>
            <a:endParaRPr lang="fa-IR" sz="28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اضافه وزن و چاقی عمومی و </a:t>
            </a:r>
            <a:r>
              <a:rPr lang="fa-I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چاقی شکمی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ارتباط قوی تر پرفشاری خون با چاقی شکمی</a:t>
            </a:r>
          </a:p>
          <a:p>
            <a:pPr marL="914400" lvl="1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علت 40 درصد از پرفشاری خون در مطالعه </a:t>
            </a:r>
            <a:r>
              <a:rPr lang="en-US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Nurses’ Health Study</a:t>
            </a:r>
            <a:endParaRPr lang="fa-IR" sz="24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914400" lvl="1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علت 78 و 65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درصد از پرفشاری خون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به ترتیب در مردان و زنان در مطالعه فرامینگهام</a:t>
            </a:r>
          </a:p>
          <a:p>
            <a:pPr marL="914400" lvl="1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چاقی در جوانی و نوجوانی: 2/7 برابر احتمال افزایش پرفشاری خون در سنین بالاتر</a:t>
            </a:r>
          </a:p>
          <a:p>
            <a:pPr marL="1371600" lvl="2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افزایش چربی احشایی موجب افزایش آنژیوتانسیوژن می شود که سیستم عصبی سمپاتیک و رنین-آنژیوتانسین را فعال می کند، افزایش التهاب 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افزایش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سن (به خصوص بعد از 65 سالگی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6520190"/>
            <a:ext cx="495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+mj-cs"/>
              </a:rPr>
              <a:t>Carey</a:t>
            </a:r>
            <a:r>
              <a:rPr lang="fa-IR" sz="1100" dirty="0" smtClean="0">
                <a:cs typeface="+mj-cs"/>
              </a:rPr>
              <a:t> </a:t>
            </a:r>
            <a:r>
              <a:rPr lang="en-US" sz="1100" dirty="0" smtClean="0">
                <a:cs typeface="+mj-cs"/>
              </a:rPr>
              <a:t> RM, et al. </a:t>
            </a:r>
            <a:r>
              <a:rPr lang="en-US" sz="1100" dirty="0">
                <a:cs typeface="+mj-cs"/>
              </a:rPr>
              <a:t>J </a:t>
            </a:r>
            <a:r>
              <a:rPr lang="en-US" sz="1100" dirty="0" smtClean="0">
                <a:cs typeface="+mj-cs"/>
              </a:rPr>
              <a:t>Am </a:t>
            </a:r>
            <a:r>
              <a:rPr lang="en-US" sz="1100" dirty="0" err="1" smtClean="0">
                <a:cs typeface="+mj-cs"/>
              </a:rPr>
              <a:t>Coll</a:t>
            </a:r>
            <a:r>
              <a:rPr lang="en-US" sz="1100" dirty="0" smtClean="0">
                <a:cs typeface="+mj-cs"/>
              </a:rPr>
              <a:t> </a:t>
            </a:r>
            <a:r>
              <a:rPr lang="en-US" sz="1100" dirty="0" err="1">
                <a:cs typeface="+mj-cs"/>
              </a:rPr>
              <a:t>Cardiol</a:t>
            </a:r>
            <a:r>
              <a:rPr lang="en-US" sz="1100" dirty="0">
                <a:cs typeface="+mj-cs"/>
              </a:rPr>
              <a:t> 2018;72:2996–3011</a:t>
            </a:r>
            <a:endParaRPr lang="en-US" sz="1100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Dena Steiner,electrocardiograms,healthcare,heartbeats,hearts,iStockphoto,medical equipment,stethoscopes,symbo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630054"/>
            <a:ext cx="901700" cy="8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ands,households,measurements,measuring tapes,persons,Photographs,tape 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69570"/>
            <a:ext cx="1803400" cy="1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7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" y="381000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عوامل پرفشاری خون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(primary hypertension)</a:t>
            </a:r>
          </a:p>
          <a:p>
            <a:pPr algn="r" rtl="1">
              <a:lnSpc>
                <a:spcPts val="4200"/>
              </a:lnSpc>
            </a:pPr>
            <a:r>
              <a:rPr lang="fa-IR" sz="28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محیطی: 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رژیم غذایی ناسالم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رژیم های غذایی پرنمک و با پتاسیم 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ناکافی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فعالیت بدنی ناکافی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مصرف الکل</a:t>
            </a:r>
          </a:p>
          <a:p>
            <a:pPr marL="0" lvl="1" indent="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سایر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عوامل مداخله گر مانند نژاد، 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وضعیت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خواب، وضعیت آب و هوایی، آلودگی هوا، 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استرس</a:t>
            </a:r>
            <a:endParaRPr lang="en-US" sz="28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lvl="1" indent="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عوامل اجتماعی: درآمد، تحصیلات، اشتغال، دسترسی به خدمات درمانی  </a:t>
            </a:r>
            <a:endParaRPr lang="fa-IR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520190"/>
            <a:ext cx="495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+mj-cs"/>
              </a:rPr>
              <a:t>Carey</a:t>
            </a:r>
            <a:r>
              <a:rPr lang="fa-IR" sz="1100" dirty="0" smtClean="0">
                <a:cs typeface="+mj-cs"/>
              </a:rPr>
              <a:t> </a:t>
            </a:r>
            <a:r>
              <a:rPr lang="en-US" sz="1100" dirty="0" smtClean="0">
                <a:cs typeface="+mj-cs"/>
              </a:rPr>
              <a:t> RM, et al. </a:t>
            </a:r>
            <a:r>
              <a:rPr lang="en-US" sz="1100" dirty="0">
                <a:cs typeface="+mj-cs"/>
              </a:rPr>
              <a:t>J </a:t>
            </a:r>
            <a:r>
              <a:rPr lang="en-US" sz="1100" dirty="0" smtClean="0">
                <a:cs typeface="+mj-cs"/>
              </a:rPr>
              <a:t>Am </a:t>
            </a:r>
            <a:r>
              <a:rPr lang="en-US" sz="1100" dirty="0" err="1" smtClean="0">
                <a:cs typeface="+mj-cs"/>
              </a:rPr>
              <a:t>Coll</a:t>
            </a:r>
            <a:r>
              <a:rPr lang="en-US" sz="1100" dirty="0" smtClean="0">
                <a:cs typeface="+mj-cs"/>
              </a:rPr>
              <a:t> </a:t>
            </a:r>
            <a:r>
              <a:rPr lang="en-US" sz="1100" dirty="0" err="1">
                <a:cs typeface="+mj-cs"/>
              </a:rPr>
              <a:t>Cardiol</a:t>
            </a:r>
            <a:r>
              <a:rPr lang="en-US" sz="1100" dirty="0">
                <a:cs typeface="+mj-cs"/>
              </a:rPr>
              <a:t> 2018;72:2996–3011</a:t>
            </a:r>
            <a:endParaRPr lang="en-US" sz="1100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6781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6553200"/>
            <a:ext cx="906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Carey</a:t>
            </a:r>
            <a:r>
              <a:rPr lang="fa-IR" sz="1100" dirty="0" smtClean="0"/>
              <a:t> </a:t>
            </a:r>
            <a:r>
              <a:rPr lang="en-US" sz="1100" dirty="0" smtClean="0"/>
              <a:t> RM, et al. </a:t>
            </a:r>
            <a:r>
              <a:rPr lang="en-US" sz="1100" dirty="0"/>
              <a:t>J </a:t>
            </a:r>
            <a:r>
              <a:rPr lang="en-US" sz="1100" dirty="0" smtClean="0"/>
              <a:t>Am </a:t>
            </a:r>
            <a:r>
              <a:rPr lang="en-US" sz="1100" dirty="0" err="1" smtClean="0"/>
              <a:t>Coll</a:t>
            </a:r>
            <a:r>
              <a:rPr lang="en-US" sz="1100" dirty="0" smtClean="0"/>
              <a:t> </a:t>
            </a:r>
            <a:r>
              <a:rPr lang="en-US" sz="1100" dirty="0" err="1"/>
              <a:t>Cardiol</a:t>
            </a:r>
            <a:r>
              <a:rPr lang="en-US" sz="1100" dirty="0"/>
              <a:t> 2018;72:2996–3011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3121</Words>
  <Application>Microsoft Office PowerPoint</Application>
  <PresentationFormat>On-screen Show (4:3)</PresentationFormat>
  <Paragraphs>349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Equity</vt:lpstr>
      <vt:lpstr>PhotoImpact</vt:lpstr>
      <vt:lpstr>تغذیه در پرفشاری خون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DASH Diet Pattern based on a 2,000 calorie diet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فیروزه حسینی</dc:creator>
  <cp:lastModifiedBy>فیروزه حسینی</cp:lastModifiedBy>
  <cp:revision>163</cp:revision>
  <dcterms:created xsi:type="dcterms:W3CDTF">2019-07-10T11:33:43Z</dcterms:created>
  <dcterms:modified xsi:type="dcterms:W3CDTF">2021-09-29T04:39:17Z</dcterms:modified>
</cp:coreProperties>
</file>