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6" r:id="rId3"/>
    <p:sldId id="289" r:id="rId4"/>
    <p:sldId id="290" r:id="rId5"/>
    <p:sldId id="319" r:id="rId6"/>
    <p:sldId id="291" r:id="rId7"/>
    <p:sldId id="318" r:id="rId8"/>
    <p:sldId id="292" r:id="rId9"/>
    <p:sldId id="293" r:id="rId10"/>
    <p:sldId id="294" r:id="rId11"/>
    <p:sldId id="313" r:id="rId12"/>
    <p:sldId id="296" r:id="rId13"/>
    <p:sldId id="300" r:id="rId14"/>
    <p:sldId id="297" r:id="rId15"/>
    <p:sldId id="301" r:id="rId16"/>
    <p:sldId id="299" r:id="rId17"/>
    <p:sldId id="302" r:id="rId18"/>
    <p:sldId id="303" r:id="rId19"/>
    <p:sldId id="305" r:id="rId20"/>
    <p:sldId id="304" r:id="rId21"/>
    <p:sldId id="256" r:id="rId22"/>
    <p:sldId id="258" r:id="rId23"/>
    <p:sldId id="278" r:id="rId24"/>
    <p:sldId id="314" r:id="rId25"/>
    <p:sldId id="280" r:id="rId26"/>
    <p:sldId id="279" r:id="rId27"/>
    <p:sldId id="286" r:id="rId28"/>
    <p:sldId id="320" r:id="rId29"/>
    <p:sldId id="281" r:id="rId30"/>
    <p:sldId id="276" r:id="rId31"/>
    <p:sldId id="282" r:id="rId32"/>
    <p:sldId id="288" r:id="rId33"/>
    <p:sldId id="283" r:id="rId34"/>
    <p:sldId id="284" r:id="rId35"/>
    <p:sldId id="287" r:id="rId36"/>
    <p:sldId id="285" r:id="rId37"/>
    <p:sldId id="262" r:id="rId38"/>
    <p:sldId id="263" r:id="rId39"/>
    <p:sldId id="265" r:id="rId40"/>
    <p:sldId id="315" r:id="rId41"/>
    <p:sldId id="266" r:id="rId42"/>
    <p:sldId id="275" r:id="rId43"/>
    <p:sldId id="268" r:id="rId44"/>
    <p:sldId id="269" r:id="rId45"/>
    <p:sldId id="270" r:id="rId46"/>
    <p:sldId id="271" r:id="rId47"/>
    <p:sldId id="317" r:id="rId48"/>
    <p:sldId id="3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دانشجوی تغذیه 8" initials="دانشجوی" lastIdx="1" clrIdx="0">
    <p:extLst>
      <p:ext uri="{19B8F6BF-5375-455C-9EA6-DF929625EA0E}">
        <p15:presenceInfo xmlns:p15="http://schemas.microsoft.com/office/powerpoint/2012/main" userId="S-1-5-21-753580812-1135983316-541572108-1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366A5-14EE-40A4-9EFB-0F8241242B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285385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366A5-14EE-40A4-9EFB-0F8241242B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227534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366A5-14EE-40A4-9EFB-0F8241242B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115025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366A5-14EE-40A4-9EFB-0F8241242B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278872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366A5-14EE-40A4-9EFB-0F8241242B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77827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366A5-14EE-40A4-9EFB-0F8241242B1D}"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418248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366A5-14EE-40A4-9EFB-0F8241242B1D}"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224037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366A5-14EE-40A4-9EFB-0F8241242B1D}"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375220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366A5-14EE-40A4-9EFB-0F8241242B1D}"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111367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366A5-14EE-40A4-9EFB-0F8241242B1D}"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19532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366A5-14EE-40A4-9EFB-0F8241242B1D}"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71283-F4DC-4F38-AE4F-2E8B193E0455}" type="slidenum">
              <a:rPr lang="en-US" smtClean="0"/>
              <a:t>‹#›</a:t>
            </a:fld>
            <a:endParaRPr lang="en-US"/>
          </a:p>
        </p:txBody>
      </p:sp>
    </p:spTree>
    <p:extLst>
      <p:ext uri="{BB962C8B-B14F-4D97-AF65-F5344CB8AC3E}">
        <p14:creationId xmlns:p14="http://schemas.microsoft.com/office/powerpoint/2010/main" val="187029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366A5-14EE-40A4-9EFB-0F8241242B1D}"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71283-F4DC-4F38-AE4F-2E8B193E0455}" type="slidenum">
              <a:rPr lang="en-US" smtClean="0"/>
              <a:t>‹#›</a:t>
            </a:fld>
            <a:endParaRPr lang="en-US"/>
          </a:p>
        </p:txBody>
      </p:sp>
    </p:spTree>
    <p:extLst>
      <p:ext uri="{BB962C8B-B14F-4D97-AF65-F5344CB8AC3E}">
        <p14:creationId xmlns:p14="http://schemas.microsoft.com/office/powerpoint/2010/main" val="3003196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749973" y="961697"/>
            <a:ext cx="9017876" cy="5215266"/>
          </a:xfrm>
          <a:prstGeom prst="rect">
            <a:avLst/>
          </a:prstGeom>
        </p:spPr>
      </p:pic>
    </p:spTree>
    <p:extLst>
      <p:ext uri="{BB962C8B-B14F-4D97-AF65-F5344CB8AC3E}">
        <p14:creationId xmlns:p14="http://schemas.microsoft.com/office/powerpoint/2010/main" val="248367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2510"/>
            <a:ext cx="10515600" cy="5404453"/>
          </a:xfrm>
        </p:spPr>
        <p:txBody>
          <a:bodyPr>
            <a:norm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Genes:</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1- PNPLA3 I148M</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2- TM6SF2 E167K</a:t>
            </a: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Associated with risk of NASH</a:t>
            </a:r>
          </a:p>
          <a:p>
            <a:pPr>
              <a:lnSpc>
                <a:spcPct val="150000"/>
              </a:lnSpc>
            </a:pPr>
            <a:endParaRPr lang="en-US" sz="2400" dirty="0">
              <a:latin typeface="Times New Roman" panose="02020603050405020304" pitchFamily="18" charset="0"/>
              <a:cs typeface="Times New Roman" panose="02020603050405020304" pitchFamily="18" charset="0"/>
            </a:endParaRPr>
          </a:p>
          <a:p>
            <a:pPr marL="0" indent="0" algn="ctr">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Genotyping is not recommended routinely</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094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Other risk factors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normAutofit lnSpcReduction="10000"/>
          </a:bodyPr>
          <a:lstStyle/>
          <a:p>
            <a:pPr>
              <a:lnSpc>
                <a:spcPct val="150000"/>
              </a:lnSpc>
            </a:pPr>
            <a:r>
              <a:rPr lang="en-US" sz="2400" dirty="0" smtClean="0">
                <a:latin typeface="Times New Roman" panose="02020603050405020304" pitchFamily="18" charset="0"/>
                <a:cs typeface="Times New Roman" panose="02020603050405020304" pitchFamily="18" charset="0"/>
              </a:rPr>
              <a:t>Obesity especially abdominal obesity</a:t>
            </a:r>
          </a:p>
          <a:p>
            <a:pPr>
              <a:lnSpc>
                <a:spcPct val="150000"/>
              </a:lnSpc>
            </a:pPr>
            <a:r>
              <a:rPr lang="en-US" sz="2400" dirty="0" smtClean="0">
                <a:latin typeface="Times New Roman" panose="02020603050405020304" pitchFamily="18" charset="0"/>
                <a:cs typeface="Times New Roman" panose="02020603050405020304" pitchFamily="18" charset="0"/>
              </a:rPr>
              <a:t>Type 2 diabetes</a:t>
            </a:r>
          </a:p>
          <a:p>
            <a:pPr>
              <a:lnSpc>
                <a:spcPct val="150000"/>
              </a:lnSpc>
            </a:pPr>
            <a:r>
              <a:rPr lang="en-US" sz="2400" dirty="0" smtClean="0">
                <a:latin typeface="Times New Roman" panose="02020603050405020304" pitchFamily="18" charset="0"/>
                <a:cs typeface="Times New Roman" panose="02020603050405020304" pitchFamily="18" charset="0"/>
              </a:rPr>
              <a:t>Hypertension</a:t>
            </a:r>
          </a:p>
          <a:p>
            <a:pPr>
              <a:lnSpc>
                <a:spcPct val="150000"/>
              </a:lnSpc>
            </a:pPr>
            <a:r>
              <a:rPr lang="en-US" sz="2400" dirty="0" smtClean="0">
                <a:latin typeface="Times New Roman" panose="02020603050405020304" pitchFamily="18" charset="0"/>
                <a:cs typeface="Times New Roman" panose="02020603050405020304" pitchFamily="18" charset="0"/>
              </a:rPr>
              <a:t>Hyperlipidemia</a:t>
            </a:r>
          </a:p>
          <a:p>
            <a:pPr>
              <a:lnSpc>
                <a:spcPct val="150000"/>
              </a:lnSpc>
            </a:pPr>
            <a:r>
              <a:rPr lang="en-US" sz="2400" dirty="0" smtClean="0">
                <a:latin typeface="Times New Roman" panose="02020603050405020304" pitchFamily="18" charset="0"/>
                <a:cs typeface="Times New Roman" panose="02020603050405020304" pitchFamily="18" charset="0"/>
              </a:rPr>
              <a:t>Metabolic syndrome</a:t>
            </a:r>
          </a:p>
          <a:p>
            <a:pPr>
              <a:lnSpc>
                <a:spcPct val="150000"/>
              </a:lnSpc>
            </a:pPr>
            <a:r>
              <a:rPr lang="en-US" sz="2400" dirty="0" smtClean="0">
                <a:latin typeface="Times New Roman" panose="02020603050405020304" pitchFamily="18" charset="0"/>
                <a:cs typeface="Times New Roman" panose="02020603050405020304" pitchFamily="18" charset="0"/>
              </a:rPr>
              <a:t>Older people &gt; 50 years</a:t>
            </a:r>
          </a:p>
          <a:p>
            <a:pPr>
              <a:lnSpc>
                <a:spcPct val="150000"/>
              </a:lnSpc>
            </a:pPr>
            <a:r>
              <a:rPr lang="en-US" sz="2400" dirty="0" smtClean="0">
                <a:latin typeface="Times New Roman" panose="02020603050405020304" pitchFamily="18" charset="0"/>
                <a:cs typeface="Times New Roman" panose="02020603050405020304" pitchFamily="18" charset="0"/>
              </a:rPr>
              <a:t>smoking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70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5001"/>
            <a:ext cx="10515600" cy="1325563"/>
          </a:xfrm>
        </p:spPr>
        <p:txBody>
          <a:bodyPr>
            <a:noAutofit/>
          </a:bodyPr>
          <a:lstStyle/>
          <a:p>
            <a:r>
              <a:rPr lang="en-GB" sz="4000" b="1" dirty="0" smtClean="0">
                <a:latin typeface="Times New Roman" panose="02020603050405020304" pitchFamily="18" charset="0"/>
                <a:cs typeface="Times New Roman" panose="02020603050405020304" pitchFamily="18" charset="0"/>
              </a:rPr>
              <a:t>Diagnosis: protocol for evaluation of NAFLD</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1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228"/>
            <a:ext cx="10515600" cy="5183735"/>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Usually asymptomatic; </a:t>
            </a:r>
            <a:r>
              <a:rPr lang="en-US" sz="2400" dirty="0" smtClean="0">
                <a:latin typeface="Times New Roman" panose="02020603050405020304" pitchFamily="18" charset="0"/>
                <a:cs typeface="Times New Roman" panose="02020603050405020304" pitchFamily="18" charset="0"/>
              </a:rPr>
              <a:t>majority discovered </a:t>
            </a:r>
            <a:r>
              <a:rPr lang="en-US" sz="2400" dirty="0">
                <a:latin typeface="Times New Roman" panose="02020603050405020304" pitchFamily="18" charset="0"/>
                <a:cs typeface="Times New Roman" panose="02020603050405020304" pitchFamily="18" charset="0"/>
              </a:rPr>
              <a:t>by chance</a:t>
            </a:r>
          </a:p>
          <a:p>
            <a:pPr>
              <a:lnSpc>
                <a:spcPct val="150000"/>
              </a:lnSpc>
            </a:pPr>
            <a:r>
              <a:rPr lang="en-US" sz="2400" dirty="0" smtClean="0">
                <a:latin typeface="Times New Roman" panose="02020603050405020304" pitchFamily="18" charset="0"/>
                <a:cs typeface="Times New Roman" panose="02020603050405020304" pitchFamily="18" charset="0"/>
              </a:rPr>
              <a:t>Fatigue </a:t>
            </a:r>
            <a:r>
              <a:rPr lang="en-US" sz="2400" dirty="0">
                <a:latin typeface="Times New Roman" panose="02020603050405020304" pitchFamily="18" charset="0"/>
                <a:cs typeface="Times New Roman" panose="02020603050405020304" pitchFamily="18" charset="0"/>
              </a:rPr>
              <a:t>frequently present</a:t>
            </a:r>
          </a:p>
          <a:p>
            <a:pPr>
              <a:lnSpc>
                <a:spcPct val="150000"/>
              </a:lnSpc>
            </a:pPr>
            <a:r>
              <a:rPr lang="en-US" sz="2400" dirty="0" smtClean="0">
                <a:latin typeface="Times New Roman" panose="02020603050405020304" pitchFamily="18" charset="0"/>
                <a:cs typeface="Times New Roman" panose="02020603050405020304" pitchFamily="18" charset="0"/>
              </a:rPr>
              <a:t>Right </a:t>
            </a:r>
            <a:r>
              <a:rPr lang="en-US" sz="2400" dirty="0">
                <a:latin typeface="Times New Roman" panose="02020603050405020304" pitchFamily="18" charset="0"/>
                <a:cs typeface="Times New Roman" panose="02020603050405020304" pitchFamily="18" charset="0"/>
              </a:rPr>
              <a:t>upper quadrant </a:t>
            </a:r>
            <a:r>
              <a:rPr lang="en-US" sz="2400" dirty="0" smtClean="0">
                <a:latin typeface="Times New Roman" panose="02020603050405020304" pitchFamily="18" charset="0"/>
                <a:cs typeface="Times New Roman" panose="02020603050405020304" pitchFamily="18" charset="0"/>
              </a:rPr>
              <a:t>discomfort</a:t>
            </a:r>
          </a:p>
          <a:p>
            <a:pPr>
              <a:lnSpc>
                <a:spcPct val="150000"/>
              </a:lnSpc>
            </a:pPr>
            <a:r>
              <a:rPr lang="en-US" sz="2400" dirty="0" smtClean="0">
                <a:latin typeface="Times New Roman" panose="02020603050405020304" pitchFamily="18" charset="0"/>
                <a:cs typeface="Times New Roman" panose="02020603050405020304" pitchFamily="18" charset="0"/>
              </a:rPr>
              <a:t>Abnormal LFTs</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marL="0" indent="0" algn="ctr">
              <a:lnSpc>
                <a:spcPct val="150000"/>
              </a:lnSpc>
              <a:buNone/>
            </a:pPr>
            <a:r>
              <a:rPr lang="en-US" sz="2400" dirty="0" smtClean="0">
                <a:solidFill>
                  <a:srgbClr val="FF0000"/>
                </a:solidFill>
                <a:latin typeface="Times New Roman" panose="02020603050405020304" pitchFamily="18" charset="0"/>
                <a:cs typeface="Times New Roman" panose="02020603050405020304" pitchFamily="18" charset="0"/>
              </a:rPr>
              <a:t>Patients with IR and/or metabolic risk factors (i.e. obesity or </a:t>
            </a:r>
            <a:r>
              <a:rPr lang="en-US" sz="2400" dirty="0" err="1" smtClean="0">
                <a:solidFill>
                  <a:srgbClr val="FF0000"/>
                </a:solidFill>
                <a:latin typeface="Times New Roman" panose="02020603050405020304" pitchFamily="18" charset="0"/>
                <a:cs typeface="Times New Roman" panose="02020603050405020304" pitchFamily="18" charset="0"/>
              </a:rPr>
              <a:t>MetS</a:t>
            </a:r>
            <a:r>
              <a:rPr lang="en-US" sz="2400" dirty="0" smtClean="0">
                <a:solidFill>
                  <a:srgbClr val="FF0000"/>
                </a:solidFill>
                <a:latin typeface="Times New Roman" panose="02020603050405020304" pitchFamily="18" charset="0"/>
                <a:cs typeface="Times New Roman" panose="02020603050405020304" pitchFamily="18" charset="0"/>
              </a:rPr>
              <a:t>) should undergo procedures for the diagnosis of NAFLD              </a:t>
            </a:r>
          </a:p>
          <a:p>
            <a:pPr marL="0" indent="0" algn="ctr">
              <a:lnSpc>
                <a:spcPct val="150000"/>
              </a:lnSpc>
              <a:buNone/>
            </a:pPr>
            <a:endParaRPr lang="en-US"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660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xmlns="" id="{785E992E-2468-4859-B19A-A1B28125AF3D}"/>
              </a:ext>
            </a:extLst>
          </p:cNvPr>
          <p:cNvGraphicFramePr>
            <a:graphicFrameLocks/>
          </p:cNvGraphicFramePr>
          <p:nvPr>
            <p:extLst>
              <p:ext uri="{D42A27DB-BD31-4B8C-83A1-F6EECF244321}">
                <p14:modId xmlns:p14="http://schemas.microsoft.com/office/powerpoint/2010/main" val="2922563476"/>
              </p:ext>
            </p:extLst>
          </p:nvPr>
        </p:nvGraphicFramePr>
        <p:xfrm>
          <a:off x="157656" y="409903"/>
          <a:ext cx="12034344" cy="6039814"/>
        </p:xfrm>
        <a:graphic>
          <a:graphicData uri="http://schemas.openxmlformats.org/drawingml/2006/table">
            <a:tbl>
              <a:tblPr firstRow="1" bandRow="1">
                <a:tableStyleId>{5C22544A-7EE6-4342-B048-85BDC9FD1C3A}</a:tableStyleId>
              </a:tblPr>
              <a:tblGrid>
                <a:gridCol w="1769505">
                  <a:extLst>
                    <a:ext uri="{9D8B030D-6E8A-4147-A177-3AD203B41FA5}">
                      <a16:colId xmlns:a16="http://schemas.microsoft.com/office/drawing/2014/main" xmlns="" val="20000"/>
                    </a:ext>
                  </a:extLst>
                </a:gridCol>
                <a:gridCol w="10264839">
                  <a:extLst>
                    <a:ext uri="{9D8B030D-6E8A-4147-A177-3AD203B41FA5}">
                      <a16:colId xmlns:a16="http://schemas.microsoft.com/office/drawing/2014/main" xmlns="" val="20001"/>
                    </a:ext>
                  </a:extLst>
                </a:gridCol>
              </a:tblGrid>
              <a:tr h="601187">
                <a:tc>
                  <a:txBody>
                    <a:bodyPr/>
                    <a:lstStyle/>
                    <a:p>
                      <a:r>
                        <a:rPr lang="en-GB" sz="2400" dirty="0">
                          <a:latin typeface="Times New Roman" panose="02020603050405020304" pitchFamily="18" charset="0"/>
                          <a:cs typeface="Times New Roman" panose="02020603050405020304" pitchFamily="18" charset="0"/>
                        </a:rPr>
                        <a:t>Level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400">
                          <a:latin typeface="Times New Roman" panose="02020603050405020304" pitchFamily="18" charset="0"/>
                          <a:cs typeface="Times New Roman" panose="02020603050405020304" pitchFamily="18" charset="0"/>
                        </a:rPr>
                        <a:t>Variable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995775">
                <a:tc>
                  <a:txBody>
                    <a:bodyPr/>
                    <a:lstStyle/>
                    <a:p>
                      <a:r>
                        <a:rPr lang="en-GB" sz="2400" dirty="0">
                          <a:latin typeface="Times New Roman" panose="02020603050405020304" pitchFamily="18" charset="0"/>
                          <a:cs typeface="Times New Roman" panose="02020603050405020304" pitchFamily="18" charset="0"/>
                        </a:rPr>
                        <a:t>Initial evaluation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Alcohol intake: &lt;20 g/day (women), &lt;30 g/day (men)</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Personal and family history of diabetes, hypertension and CVD</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BMI, waist circumference, change in body weight</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Hepatitis B/hepatitis C virus infection</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History of steatosis-associated drugs</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Liver enzymes (ALT, AST, GGT)</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Fasting blood glucose, HbA1c, OGTT, (fasting insulin [HOMA-IR])</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Complete blood count</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Serum total and HDL cholesterol, triacylglycerol, uric acid</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Ultrasonography (if suspected for raised liver enzymes)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442852">
                <a:tc>
                  <a:txBody>
                    <a:bodyPr/>
                    <a:lstStyle/>
                    <a:p>
                      <a:r>
                        <a:rPr lang="en-GB" sz="2400">
                          <a:latin typeface="Times New Roman" panose="02020603050405020304" pitchFamily="18" charset="0"/>
                          <a:cs typeface="Times New Roman" panose="02020603050405020304" pitchFamily="18" charset="0"/>
                        </a:rPr>
                        <a:t>Extended* evaluation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Ferritin and transferrin saturation</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Tests for coeliac and thyroid diseases, polycystic ovary syndrome</a:t>
                      </a:r>
                    </a:p>
                    <a:p>
                      <a:pPr marL="342900" indent="-342900">
                        <a:buFont typeface="+mj-lt"/>
                        <a:buAutoNum type="arabicPeriod"/>
                      </a:pPr>
                      <a:r>
                        <a:rPr lang="en-GB" sz="2400" dirty="0">
                          <a:latin typeface="Times New Roman" panose="02020603050405020304" pitchFamily="18" charset="0"/>
                          <a:cs typeface="Times New Roman" panose="02020603050405020304" pitchFamily="18" charset="0"/>
                        </a:rPr>
                        <a:t>Tests for rare liver diseases (Wilson, autoimmune disease, AATD)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84103878"/>
                  </a:ext>
                </a:extLst>
              </a:tr>
            </a:tbl>
          </a:graphicData>
        </a:graphic>
      </p:graphicFrame>
    </p:spTree>
    <p:extLst>
      <p:ext uri="{BB962C8B-B14F-4D97-AF65-F5344CB8AC3E}">
        <p14:creationId xmlns:p14="http://schemas.microsoft.com/office/powerpoint/2010/main" val="666388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5498889"/>
              </p:ext>
            </p:extLst>
          </p:nvPr>
        </p:nvGraphicFramePr>
        <p:xfrm>
          <a:off x="1784131" y="1731032"/>
          <a:ext cx="8699938" cy="3413760"/>
        </p:xfrm>
        <a:graphic>
          <a:graphicData uri="http://schemas.openxmlformats.org/drawingml/2006/table">
            <a:tbl>
              <a:tblPr firstRow="1" bandRow="1">
                <a:tableStyleId>{F2DE63D5-997A-4646-A377-4702673A728D}</a:tableStyleId>
              </a:tblPr>
              <a:tblGrid>
                <a:gridCol w="3460829"/>
                <a:gridCol w="5239109"/>
              </a:tblGrid>
              <a:tr h="633796">
                <a:tc gridSpan="2">
                  <a:txBody>
                    <a:bodyPr/>
                    <a:lstStyle/>
                    <a:p>
                      <a:pPr algn="ct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Enzymes patterns in liver</a:t>
                      </a:r>
                      <a:r>
                        <a:rPr lang="en-US" sz="2800" baseline="0" dirty="0" smtClean="0">
                          <a:solidFill>
                            <a:schemeClr val="tx1"/>
                          </a:solidFill>
                          <a:latin typeface="Times New Roman" panose="02020603050405020304" pitchFamily="18" charset="0"/>
                          <a:cs typeface="Times New Roman" panose="02020603050405020304" pitchFamily="18" charset="0"/>
                        </a:rPr>
                        <a:t> diseases</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c hMerge="1">
                  <a:txBody>
                    <a:bodyPr/>
                    <a:lstStyle/>
                    <a:p>
                      <a:endParaRPr lang="en-US" dirty="0"/>
                    </a:p>
                  </a:txBody>
                  <a:tcPr/>
                </a:tc>
              </a:tr>
              <a:tr h="370840">
                <a:tc>
                  <a:txBody>
                    <a:bodyPr/>
                    <a:lstStyle/>
                    <a:p>
                      <a:pP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Hepatocellular diseases</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AST, ALT, LDH</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r>
              <a:tr h="619852">
                <a:tc>
                  <a:txBody>
                    <a:bodyPr/>
                    <a:lstStyle/>
                    <a:p>
                      <a:pP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Cholestasis disease</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ALP, GGT, </a:t>
                      </a:r>
                      <a:r>
                        <a:rPr lang="en-US" sz="2400" dirty="0" err="1" smtClean="0">
                          <a:solidFill>
                            <a:schemeClr val="tx1"/>
                          </a:solidFill>
                          <a:latin typeface="Times New Roman" panose="02020603050405020304" pitchFamily="18" charset="0"/>
                          <a:cs typeface="Times New Roman" panose="02020603050405020304" pitchFamily="18" charset="0"/>
                        </a:rPr>
                        <a:t>Bili</a:t>
                      </a:r>
                      <a:r>
                        <a:rPr lang="en-US" sz="2400" dirty="0" smtClean="0">
                          <a:solidFill>
                            <a:schemeClr val="tx1"/>
                          </a:solidFill>
                          <a:latin typeface="Times New Roman" panose="02020603050405020304" pitchFamily="18" charset="0"/>
                          <a:cs typeface="Times New Roman" panose="02020603050405020304" pitchFamily="18" charset="0"/>
                        </a:rPr>
                        <a:t> (D), 5NT</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r>
              <a:tr h="370840">
                <a:tc>
                  <a:txBody>
                    <a:bodyPr/>
                    <a:lstStyle/>
                    <a:p>
                      <a:pP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Liver dysfunction</a:t>
                      </a:r>
                      <a:r>
                        <a:rPr lang="en-US" sz="2400" baseline="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lnSpc>
                          <a:spcPct val="200000"/>
                        </a:lnSpc>
                      </a:pPr>
                      <a:r>
                        <a:rPr lang="en-US" sz="2400" dirty="0" smtClean="0">
                          <a:solidFill>
                            <a:schemeClr val="tx1"/>
                          </a:solidFill>
                          <a:latin typeface="Times New Roman" panose="02020603050405020304" pitchFamily="18" charset="0"/>
                          <a:cs typeface="Times New Roman" panose="02020603050405020304" pitchFamily="18" charset="0"/>
                        </a:rPr>
                        <a:t>Albumin, </a:t>
                      </a:r>
                      <a:r>
                        <a:rPr lang="en-US" sz="2400" dirty="0" err="1" smtClean="0">
                          <a:solidFill>
                            <a:schemeClr val="tx1"/>
                          </a:solidFill>
                          <a:latin typeface="Times New Roman" panose="02020603050405020304" pitchFamily="18" charset="0"/>
                          <a:cs typeface="Times New Roman" panose="02020603050405020304" pitchFamily="18" charset="0"/>
                        </a:rPr>
                        <a:t>Bili</a:t>
                      </a:r>
                      <a:r>
                        <a:rPr lang="en-US" sz="2400" dirty="0" smtClean="0">
                          <a:solidFill>
                            <a:schemeClr val="tx1"/>
                          </a:solidFill>
                          <a:latin typeface="Times New Roman" panose="02020603050405020304" pitchFamily="18" charset="0"/>
                          <a:cs typeface="Times New Roman" panose="02020603050405020304" pitchFamily="18" charset="0"/>
                        </a:rPr>
                        <a:t>, INR profile </a:t>
                      </a:r>
                      <a:endParaRPr lang="en-US" sz="2400" dirty="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spTree>
    <p:extLst>
      <p:ext uri="{BB962C8B-B14F-4D97-AF65-F5344CB8AC3E}">
        <p14:creationId xmlns:p14="http://schemas.microsoft.com/office/powerpoint/2010/main" val="3225379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67559"/>
            <a:ext cx="10875579" cy="5801710"/>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ALT / AST not sensitive tool for diagnosis NAFLD/NASH: </a:t>
            </a:r>
            <a:r>
              <a:rPr lang="en-US" sz="2400" b="1" dirty="0" smtClean="0">
                <a:latin typeface="Times New Roman" panose="02020603050405020304" pitchFamily="18" charset="0"/>
                <a:cs typeface="Times New Roman" panose="02020603050405020304" pitchFamily="18" charset="0"/>
              </a:rPr>
              <a:t>Ultrasound essential</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Ultrasound:</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dentify </a:t>
            </a:r>
            <a:r>
              <a:rPr lang="en-US" sz="2400" dirty="0" err="1" smtClean="0">
                <a:latin typeface="Times New Roman" panose="02020603050405020304" pitchFamily="18" charset="0"/>
                <a:cs typeface="Times New Roman" panose="02020603050405020304" pitchFamily="18" charset="0"/>
              </a:rPr>
              <a:t>steatosis</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Cannot distinguish type of NAFLD</a:t>
            </a:r>
          </a:p>
          <a:p>
            <a:pPr>
              <a:lnSpc>
                <a:spcPct val="150000"/>
              </a:lnSpc>
            </a:pPr>
            <a:endParaRPr lang="en-US" sz="2400" b="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en-US" b="1" dirty="0" smtClean="0">
                <a:solidFill>
                  <a:srgbClr val="FF0000"/>
                </a:solidFill>
                <a:latin typeface="Times New Roman" panose="02020603050405020304" pitchFamily="18" charset="0"/>
                <a:cs typeface="Times New Roman" panose="02020603050405020304" pitchFamily="18" charset="0"/>
              </a:rPr>
              <a:t>To establish the degree of inflammation and fibrosis non-invasive tools is warranted</a:t>
            </a: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632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2152"/>
            <a:ext cx="10515600" cy="5514811"/>
          </a:xfrm>
        </p:spPr>
        <p:txBody>
          <a:bodyPr>
            <a:norm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Non-invasive tools:</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1- Hepatic fibrosis markers: Fibrosis Score (NFS) and Fibrosis 4 (FIB-4)</a:t>
            </a: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4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8199" y="2554515"/>
            <a:ext cx="4125687" cy="3788228"/>
          </a:xfrm>
          <a:prstGeom prst="rect">
            <a:avLst/>
          </a:prstGeom>
        </p:spPr>
      </p:pic>
      <p:pic>
        <p:nvPicPr>
          <p:cNvPr id="6" name="Picture 5"/>
          <p:cNvPicPr>
            <a:picLocks noChangeAspect="1"/>
          </p:cNvPicPr>
          <p:nvPr/>
        </p:nvPicPr>
        <p:blipFill>
          <a:blip r:embed="rId3"/>
          <a:stretch>
            <a:fillRect/>
          </a:stretch>
        </p:blipFill>
        <p:spPr>
          <a:xfrm>
            <a:off x="5994400" y="2554516"/>
            <a:ext cx="4778828" cy="3983262"/>
          </a:xfrm>
          <a:prstGeom prst="rect">
            <a:avLst/>
          </a:prstGeom>
        </p:spPr>
      </p:pic>
    </p:spTree>
    <p:extLst>
      <p:ext uri="{BB962C8B-B14F-4D97-AF65-F5344CB8AC3E}">
        <p14:creationId xmlns:p14="http://schemas.microsoft.com/office/powerpoint/2010/main" val="20470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2510"/>
            <a:ext cx="10515600" cy="540445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2- Imaging including: </a:t>
            </a:r>
            <a:r>
              <a:rPr lang="en-US" sz="2400" dirty="0" err="1" smtClean="0">
                <a:latin typeface="Times New Roman" panose="02020603050405020304" pitchFamily="18" charset="0"/>
                <a:cs typeface="Times New Roman" panose="02020603050405020304" pitchFamily="18" charset="0"/>
              </a:rPr>
              <a:t>Fibroscan</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Advantage:</a:t>
            </a:r>
          </a:p>
          <a:p>
            <a:pPr marL="0" indent="0">
              <a:buNone/>
            </a:pPr>
            <a:r>
              <a:rPr lang="en-US" sz="2400" dirty="0" smtClean="0">
                <a:latin typeface="Times New Roman" panose="02020603050405020304" pitchFamily="18" charset="0"/>
                <a:cs typeface="Times New Roman" panose="02020603050405020304" pitchFamily="18" charset="0"/>
              </a:rPr>
              <a:t>High performance for Fibrosis and cirrhosis  </a:t>
            </a:r>
          </a:p>
          <a:p>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Limitations:</a:t>
            </a:r>
          </a:p>
          <a:p>
            <a:r>
              <a:rPr lang="en-US" sz="2400" dirty="0" smtClean="0">
                <a:latin typeface="Times New Roman" panose="02020603050405020304" pitchFamily="18" charset="0"/>
                <a:cs typeface="Times New Roman" panose="02020603050405020304" pitchFamily="18" charset="0"/>
              </a:rPr>
              <a:t>Morbid obesity</a:t>
            </a:r>
          </a:p>
          <a:p>
            <a:r>
              <a:rPr lang="en-US" sz="2400" dirty="0" smtClean="0">
                <a:latin typeface="Times New Roman" panose="02020603050405020304" pitchFamily="18" charset="0"/>
                <a:cs typeface="Times New Roman" panose="02020603050405020304" pitchFamily="18" charset="0"/>
              </a:rPr>
              <a:t>Ascites</a:t>
            </a:r>
          </a:p>
          <a:p>
            <a:r>
              <a:rPr lang="en-US" sz="2400" dirty="0" smtClean="0">
                <a:latin typeface="Times New Roman" panose="02020603050405020304" pitchFamily="18" charset="0"/>
                <a:cs typeface="Times New Roman" panose="02020603050405020304" pitchFamily="18" charset="0"/>
              </a:rPr>
              <a:t>Extra-hepatic cholestasis</a:t>
            </a:r>
          </a:p>
          <a:p>
            <a:r>
              <a:rPr lang="en-US" sz="2400" dirty="0" smtClean="0">
                <a:latin typeface="Times New Roman" panose="02020603050405020304" pitchFamily="18" charset="0"/>
                <a:cs typeface="Times New Roman" panose="02020603050405020304" pitchFamily="18" charset="0"/>
              </a:rPr>
              <a:t>Pregnancy</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19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8276"/>
            <a:ext cx="10515600" cy="5388687"/>
          </a:xfrm>
        </p:spPr>
        <p:txBody>
          <a:bodyPr>
            <a:normAutofit/>
          </a:bodyPr>
          <a:lstStyle/>
          <a:p>
            <a:pPr marL="0" indent="0">
              <a:lnSpc>
                <a:spcPct val="150000"/>
              </a:lnSpc>
              <a:buNone/>
            </a:pPr>
            <a:r>
              <a:rPr lang="en-US" sz="2400" b="1" dirty="0">
                <a:latin typeface="Times New Roman" panose="02020603050405020304" pitchFamily="18" charset="0"/>
                <a:cs typeface="Times New Roman" panose="02020603050405020304" pitchFamily="18" charset="0"/>
              </a:rPr>
              <a:t>Liver Biopsy: </a:t>
            </a:r>
            <a:r>
              <a:rPr lang="en-US" sz="2400" b="1" dirty="0" smtClean="0">
                <a:latin typeface="Times New Roman" panose="02020603050405020304" pitchFamily="18" charset="0"/>
                <a:cs typeface="Times New Roman" panose="02020603050405020304" pitchFamily="18" charset="0"/>
              </a:rPr>
              <a:t>Gold Standard for fibrosis </a:t>
            </a:r>
          </a:p>
          <a:p>
            <a:pPr>
              <a:lnSpc>
                <a:spcPct val="150000"/>
              </a:lnSpc>
            </a:pPr>
            <a:r>
              <a:rPr lang="en-US" sz="2400" dirty="0" smtClean="0">
                <a:latin typeface="Times New Roman" panose="02020603050405020304" pitchFamily="18" charset="0"/>
                <a:cs typeface="Times New Roman" panose="02020603050405020304" pitchFamily="18" charset="0"/>
              </a:rPr>
              <a:t>Sampling errors</a:t>
            </a:r>
          </a:p>
          <a:p>
            <a:pPr>
              <a:lnSpc>
                <a:spcPct val="150000"/>
              </a:lnSpc>
            </a:pPr>
            <a:r>
              <a:rPr lang="en-US" sz="2400" dirty="0" smtClean="0">
                <a:latin typeface="Times New Roman" panose="02020603050405020304" pitchFamily="18" charset="0"/>
                <a:cs typeface="Times New Roman" panose="02020603050405020304" pitchFamily="18" charset="0"/>
              </a:rPr>
              <a:t>Expensive</a:t>
            </a:r>
          </a:p>
          <a:p>
            <a:pPr>
              <a:lnSpc>
                <a:spcPct val="150000"/>
              </a:lnSpc>
            </a:pPr>
            <a:r>
              <a:rPr lang="en-US" sz="2400" dirty="0" smtClean="0">
                <a:latin typeface="Times New Roman" panose="02020603050405020304" pitchFamily="18" charset="0"/>
                <a:cs typeface="Times New Roman" panose="02020603050405020304" pitchFamily="18" charset="0"/>
              </a:rPr>
              <a:t>Need hospitalization</a:t>
            </a:r>
          </a:p>
          <a:p>
            <a:pPr>
              <a:lnSpc>
                <a:spcPct val="150000"/>
              </a:lnSpc>
            </a:pPr>
            <a:r>
              <a:rPr lang="en-US" sz="2400" dirty="0" smtClean="0">
                <a:latin typeface="Times New Roman" panose="02020603050405020304" pitchFamily="18" charset="0"/>
                <a:cs typeface="Times New Roman" panose="02020603050405020304" pitchFamily="18" charset="0"/>
              </a:rPr>
              <a:t>Dependent of observers interpretation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31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cs typeface="B Nazanin" panose="00000400000000000000" pitchFamily="2" charset="-78"/>
              </a:rPr>
              <a:t>تغذیه درمانی در کبد چرب</a:t>
            </a:r>
            <a:endParaRPr lang="en-US" sz="4000" b="1"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724150" y="3537718"/>
            <a:ext cx="6743700" cy="3320282"/>
          </a:xfrm>
          <a:prstGeom prst="rect">
            <a:avLst/>
          </a:prstGeom>
        </p:spPr>
      </p:pic>
      <p:sp>
        <p:nvSpPr>
          <p:cNvPr id="6" name="Content Placeholder 5"/>
          <p:cNvSpPr>
            <a:spLocks noGrp="1"/>
          </p:cNvSpPr>
          <p:nvPr>
            <p:ph idx="1"/>
          </p:nvPr>
        </p:nvSpPr>
        <p:spPr>
          <a:xfrm>
            <a:off x="838200" y="2112578"/>
            <a:ext cx="10515600" cy="3929447"/>
          </a:xfrm>
        </p:spPr>
        <p:txBody>
          <a:bodyPr/>
          <a:lstStyle/>
          <a:p>
            <a:pPr marL="0" indent="0" algn="ctr" rtl="1">
              <a:buNone/>
            </a:pPr>
            <a:r>
              <a:rPr lang="fa-IR" b="1" dirty="0" smtClean="0">
                <a:cs typeface="B Nazanin" panose="00000400000000000000" pitchFamily="2" charset="-78"/>
              </a:rPr>
              <a:t>دکتر مهدیه گل زرند </a:t>
            </a:r>
          </a:p>
          <a:p>
            <a:pPr marL="0" indent="0" algn="ctr" rtl="1">
              <a:buNone/>
            </a:pPr>
            <a:r>
              <a:rPr lang="fa-IR" b="1" dirty="0" smtClean="0">
                <a:cs typeface="B Nazanin" panose="00000400000000000000" pitchFamily="2" charset="-78"/>
              </a:rPr>
              <a:t>استادیار مرکز تحقیقات تغذیه در بیماری های غدد درون ریز</a:t>
            </a:r>
          </a:p>
          <a:p>
            <a:pPr marL="0" indent="0" algn="ctr" rtl="1">
              <a:buNone/>
            </a:pPr>
            <a:r>
              <a:rPr lang="fa-IR" b="1" dirty="0" smtClean="0">
                <a:cs typeface="B Nazanin" panose="00000400000000000000" pitchFamily="2" charset="-78"/>
              </a:rPr>
              <a:t>دانشگاه علوم پزشکی شهیدبهشتی</a:t>
            </a:r>
            <a:endParaRPr lang="en-US" b="1" dirty="0">
              <a:cs typeface="B Nazanin" panose="00000400000000000000" pitchFamily="2" charset="-78"/>
            </a:endParaRPr>
          </a:p>
        </p:txBody>
      </p:sp>
    </p:spTree>
    <p:extLst>
      <p:ext uri="{BB962C8B-B14F-4D97-AF65-F5344CB8AC3E}">
        <p14:creationId xmlns:p14="http://schemas.microsoft.com/office/powerpoint/2010/main" val="2393544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04040" y="630620"/>
            <a:ext cx="10263353" cy="6101255"/>
          </a:xfrm>
          <a:prstGeom prst="rect">
            <a:avLst/>
          </a:prstGeom>
        </p:spPr>
      </p:pic>
    </p:spTree>
    <p:extLst>
      <p:ext uri="{BB962C8B-B14F-4D97-AF65-F5344CB8AC3E}">
        <p14:creationId xmlns:p14="http://schemas.microsoft.com/office/powerpoint/2010/main" val="849837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338" y="1122363"/>
            <a:ext cx="9816662" cy="2387600"/>
          </a:xfrm>
        </p:spPr>
        <p:txBody>
          <a:bodyPr>
            <a:normAutofit/>
          </a:bodyPr>
          <a:lstStyle/>
          <a:p>
            <a:r>
              <a:rPr lang="en-GB" sz="4000" b="1" dirty="0" smtClean="0">
                <a:latin typeface="Times New Roman" panose="02020603050405020304" pitchFamily="18" charset="0"/>
                <a:cs typeface="Times New Roman" panose="02020603050405020304" pitchFamily="18" charset="0"/>
              </a:rPr>
              <a:t>Treatment: diet and lifestyle changes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74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9090"/>
            <a:ext cx="10515600" cy="5785944"/>
          </a:xfrm>
        </p:spPr>
        <p:txBody>
          <a:bodyPr>
            <a:normAutofit/>
          </a:bodyPr>
          <a:lstStyle/>
          <a:p>
            <a:pPr marL="0" indent="0" fontAlgn="b">
              <a:lnSpc>
                <a:spcPct val="150000"/>
              </a:lnSpc>
              <a:buNone/>
            </a:pPr>
            <a:r>
              <a:rPr lang="en-GB" sz="2400" b="1" dirty="0">
                <a:latin typeface="Times New Roman" panose="02020603050405020304" pitchFamily="18" charset="0"/>
                <a:cs typeface="Times New Roman" panose="02020603050405020304" pitchFamily="18" charset="0"/>
              </a:rPr>
              <a:t>Recommendations</a:t>
            </a:r>
            <a:endParaRPr lang="en-US" sz="2400" dirty="0">
              <a:latin typeface="Times New Roman" panose="02020603050405020304" pitchFamily="18" charset="0"/>
              <a:cs typeface="Times New Roman" panose="02020603050405020304" pitchFamily="18" charset="0"/>
            </a:endParaRPr>
          </a:p>
          <a:p>
            <a:pPr fontAlgn="t">
              <a:lnSpc>
                <a:spcPct val="200000"/>
              </a:lnSpc>
            </a:pPr>
            <a:r>
              <a:rPr lang="en-US" sz="2400" dirty="0" smtClean="0">
                <a:latin typeface="Times New Roman" panose="02020603050405020304" pitchFamily="18" charset="0"/>
                <a:cs typeface="Times New Roman" panose="02020603050405020304" pitchFamily="18" charset="0"/>
              </a:rPr>
              <a:t>Healthy </a:t>
            </a:r>
            <a:r>
              <a:rPr lang="en-US" sz="2400" dirty="0">
                <a:latin typeface="Times New Roman" panose="02020603050405020304" pitchFamily="18" charset="0"/>
                <a:cs typeface="Times New Roman" panose="02020603050405020304" pitchFamily="18" charset="0"/>
              </a:rPr>
              <a:t>diet and habitual physical activity </a:t>
            </a:r>
            <a:endParaRPr lang="en-US" sz="2400" dirty="0" smtClean="0">
              <a:latin typeface="Times New Roman" panose="02020603050405020304" pitchFamily="18" charset="0"/>
              <a:cs typeface="Times New Roman" panose="02020603050405020304" pitchFamily="18" charset="0"/>
            </a:endParaRPr>
          </a:p>
          <a:p>
            <a:pPr fontAlgn="t">
              <a:lnSpc>
                <a:spcPct val="200000"/>
              </a:lnSpc>
            </a:pPr>
            <a:r>
              <a:rPr lang="en-US" sz="2400" dirty="0" smtClean="0">
                <a:latin typeface="Times New Roman" panose="02020603050405020304" pitchFamily="18" charset="0"/>
                <a:cs typeface="Times New Roman" panose="02020603050405020304" pitchFamily="18" charset="0"/>
              </a:rPr>
              <a:t>No pharmacotherapy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822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953" y="220717"/>
            <a:ext cx="11839902" cy="6463862"/>
          </a:xfrm>
          <a:prstGeom prst="rect">
            <a:avLst/>
          </a:prstGeom>
        </p:spPr>
      </p:pic>
    </p:spTree>
    <p:extLst>
      <p:ext uri="{BB962C8B-B14F-4D97-AF65-F5344CB8AC3E}">
        <p14:creationId xmlns:p14="http://schemas.microsoft.com/office/powerpoint/2010/main" val="517803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338"/>
            <a:ext cx="10515600" cy="5423338"/>
          </a:xfrm>
        </p:spPr>
        <p:txBody>
          <a:bodyPr>
            <a:normAutofit/>
          </a:bodyPr>
          <a:lstStyle/>
          <a:p>
            <a:pPr marL="0" indent="0">
              <a:lnSpc>
                <a:spcPct val="150000"/>
              </a:lnSpc>
              <a:buNone/>
            </a:pPr>
            <a:r>
              <a:rPr lang="en-US" sz="2400" b="1" i="1" dirty="0" smtClean="0">
                <a:latin typeface="Times New Roman" panose="02020603050405020304" pitchFamily="18" charset="0"/>
                <a:cs typeface="Times New Roman" panose="02020603050405020304" pitchFamily="18" charset="0"/>
              </a:rPr>
              <a:t>Results of a meta-analysis: </a:t>
            </a:r>
          </a:p>
          <a:p>
            <a:pPr>
              <a:lnSpc>
                <a:spcPct val="150000"/>
              </a:lnSpc>
            </a:pPr>
            <a:r>
              <a:rPr lang="en-US" sz="2400" dirty="0" smtClean="0">
                <a:latin typeface="Times New Roman" panose="02020603050405020304" pitchFamily="18" charset="0"/>
                <a:cs typeface="Times New Roman" panose="02020603050405020304" pitchFamily="18" charset="0"/>
              </a:rPr>
              <a:t>WL ≥ 5</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hepatic </a:t>
            </a:r>
            <a:r>
              <a:rPr lang="en-US" sz="2400" dirty="0" err="1" smtClean="0">
                <a:latin typeface="Times New Roman" panose="02020603050405020304" pitchFamily="18" charset="0"/>
                <a:cs typeface="Times New Roman" panose="02020603050405020304" pitchFamily="18" charset="0"/>
              </a:rPr>
              <a:t>steatosis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WL ≥</a:t>
            </a:r>
            <a:r>
              <a:rPr lang="en-US" sz="2400" dirty="0" smtClean="0">
                <a:latin typeface="Times New Roman" panose="02020603050405020304" pitchFamily="18" charset="0"/>
                <a:cs typeface="Times New Roman" panose="02020603050405020304" pitchFamily="18" charset="0"/>
              </a:rPr>
              <a:t> 7%                 improvement </a:t>
            </a:r>
            <a:r>
              <a:rPr lang="en-US" sz="2400" dirty="0">
                <a:latin typeface="Times New Roman" panose="02020603050405020304" pitchFamily="18" charset="0"/>
                <a:cs typeface="Times New Roman" panose="02020603050405020304" pitchFamily="18" charset="0"/>
              </a:rPr>
              <a:t>in the NAFLD Activity </a:t>
            </a:r>
            <a:r>
              <a:rPr lang="en-US" sz="2400" dirty="0" smtClean="0">
                <a:latin typeface="Times New Roman" panose="02020603050405020304" pitchFamily="18" charset="0"/>
                <a:cs typeface="Times New Roman" panose="02020603050405020304" pitchFamily="18" charset="0"/>
              </a:rPr>
              <a:t>Score (NAS)</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Results of a recent study:  WL &gt; 10%</a:t>
            </a:r>
          </a:p>
          <a:p>
            <a:pPr>
              <a:lnSpc>
                <a:spcPct val="150000"/>
              </a:lnSpc>
            </a:pPr>
            <a:r>
              <a:rPr lang="en-US" sz="2400" dirty="0" smtClean="0">
                <a:latin typeface="Times New Roman" panose="02020603050405020304" pitchFamily="18" charset="0"/>
                <a:cs typeface="Times New Roman" panose="02020603050405020304" pitchFamily="18" charset="0"/>
              </a:rPr>
              <a:t>45% regression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fibrosis </a:t>
            </a:r>
          </a:p>
          <a:p>
            <a:pPr>
              <a:lnSpc>
                <a:spcPct val="150000"/>
              </a:lnSpc>
            </a:pPr>
            <a:r>
              <a:rPr lang="en-US" sz="2400" dirty="0" smtClean="0">
                <a:latin typeface="Times New Roman" panose="02020603050405020304" pitchFamily="18" charset="0"/>
                <a:cs typeface="Times New Roman" panose="02020603050405020304" pitchFamily="18" charset="0"/>
              </a:rPr>
              <a:t>90</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resolution of </a:t>
            </a:r>
            <a:r>
              <a:rPr lang="en-US" sz="2400" dirty="0" err="1" smtClean="0">
                <a:latin typeface="Times New Roman" panose="02020603050405020304" pitchFamily="18" charset="0"/>
                <a:cs typeface="Times New Roman" panose="02020603050405020304" pitchFamily="18" charset="0"/>
              </a:rPr>
              <a:t>steatohepatitis</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100</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improvements in NAS</a:t>
            </a:r>
            <a:endParaRPr lang="en-US" sz="2400" dirty="0">
              <a:latin typeface="Times New Roman" panose="02020603050405020304" pitchFamily="18" charset="0"/>
              <a:cs typeface="Times New Roman" panose="02020603050405020304" pitchFamily="18" charset="0"/>
            </a:endParaRPr>
          </a:p>
        </p:txBody>
      </p:sp>
      <p:sp>
        <p:nvSpPr>
          <p:cNvPr id="4" name="Right Arrow 3"/>
          <p:cNvSpPr/>
          <p:nvPr/>
        </p:nvSpPr>
        <p:spPr>
          <a:xfrm>
            <a:off x="2538248" y="1828800"/>
            <a:ext cx="930166" cy="173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538248" y="2443656"/>
            <a:ext cx="930166" cy="204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747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8364"/>
          </a:xfrm>
        </p:spPr>
        <p:txBody>
          <a:bodyPr>
            <a:normAutofit/>
          </a:bodyPr>
          <a:lstStyle/>
          <a:p>
            <a:r>
              <a:rPr lang="en-US" sz="2800" b="1" dirty="0">
                <a:latin typeface="Times New Roman" panose="02020603050405020304" pitchFamily="18" charset="0"/>
                <a:cs typeface="Times New Roman" panose="02020603050405020304" pitchFamily="18" charset="0"/>
              </a:rPr>
              <a:t>Weight loss</a:t>
            </a:r>
          </a:p>
        </p:txBody>
      </p:sp>
      <p:sp>
        <p:nvSpPr>
          <p:cNvPr id="3" name="Content Placeholder 2"/>
          <p:cNvSpPr>
            <a:spLocks noGrp="1"/>
          </p:cNvSpPr>
          <p:nvPr>
            <p:ph idx="1"/>
          </p:nvPr>
        </p:nvSpPr>
        <p:spPr>
          <a:xfrm>
            <a:off x="838200" y="1513489"/>
            <a:ext cx="10515600" cy="4934608"/>
          </a:xfrm>
        </p:spPr>
        <p:txBody>
          <a:bodyPr>
            <a:normAutofit lnSpcReduction="10000"/>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smtClean="0">
                <a:latin typeface="Times New Roman" panose="02020603050405020304" pitchFamily="18" charset="0"/>
                <a:cs typeface="Times New Roman" panose="02020603050405020304" pitchFamily="18" charset="0"/>
              </a:rPr>
              <a:t>7%-10% total WL</a:t>
            </a:r>
          </a:p>
          <a:p>
            <a:pPr>
              <a:lnSpc>
                <a:spcPct val="200000"/>
              </a:lnSpc>
            </a:pPr>
            <a:r>
              <a:rPr lang="en-US" sz="2400" b="1" dirty="0" smtClean="0">
                <a:latin typeface="Times New Roman" panose="02020603050405020304" pitchFamily="18" charset="0"/>
                <a:cs typeface="Times New Roman" panose="02020603050405020304" pitchFamily="18" charset="0"/>
              </a:rPr>
              <a:t>AASLD 2018: </a:t>
            </a:r>
            <a:r>
              <a:rPr lang="en-US" sz="2400" dirty="0" smtClean="0">
                <a:latin typeface="Times New Roman" panose="02020603050405020304" pitchFamily="18" charset="0"/>
                <a:cs typeface="Times New Roman" panose="02020603050405020304" pitchFamily="18" charset="0"/>
              </a:rPr>
              <a:t>≥5% for </a:t>
            </a:r>
            <a:r>
              <a:rPr lang="en-US" sz="2400" dirty="0" err="1" smtClean="0">
                <a:latin typeface="Times New Roman" panose="02020603050405020304" pitchFamily="18" charset="0"/>
                <a:cs typeface="Times New Roman" panose="02020603050405020304" pitchFamily="18" charset="0"/>
              </a:rPr>
              <a:t>steatosis</a:t>
            </a:r>
            <a:r>
              <a:rPr lang="en-US" sz="2400" dirty="0" smtClean="0">
                <a:latin typeface="Times New Roman" panose="02020603050405020304" pitchFamily="18" charset="0"/>
                <a:cs typeface="Times New Roman" panose="02020603050405020304" pitchFamily="18" charset="0"/>
              </a:rPr>
              <a:t> improvement, ≥7% for histological improvement</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smtClean="0">
                <a:latin typeface="Times New Roman" panose="02020603050405020304" pitchFamily="18" charset="0"/>
                <a:cs typeface="Times New Roman" panose="02020603050405020304" pitchFamily="18" charset="0"/>
              </a:rPr>
              <a:t>7%-10% in overweight/obese patients, &gt;10% to improve fibrosis</a:t>
            </a: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smtClean="0">
                <a:latin typeface="Times New Roman" panose="02020603050405020304" pitchFamily="18" charset="0"/>
                <a:cs typeface="Times New Roman" panose="02020603050405020304" pitchFamily="18" charset="0"/>
              </a:rPr>
              <a:t>7%-10% total WL</a:t>
            </a:r>
          </a:p>
          <a:p>
            <a:pPr>
              <a:lnSpc>
                <a:spcPct val="200000"/>
              </a:lnSpc>
            </a:pPr>
            <a:endParaRPr lang="en-US" sz="2400" dirty="0" smtClean="0">
              <a:latin typeface="Times New Roman" panose="02020603050405020304" pitchFamily="18" charset="0"/>
              <a:cs typeface="Times New Roman" panose="02020603050405020304" pitchFamily="18" charset="0"/>
            </a:endParaRPr>
          </a:p>
          <a:p>
            <a:pPr>
              <a:lnSpc>
                <a:spcPct val="200000"/>
              </a:lnSpc>
            </a:pPr>
            <a:r>
              <a:rPr lang="en-US" sz="2400" dirty="0" smtClean="0">
                <a:latin typeface="Times New Roman" panose="02020603050405020304" pitchFamily="18" charset="0"/>
                <a:cs typeface="Times New Roman" panose="02020603050405020304" pitchFamily="18" charset="0"/>
              </a:rPr>
              <a:t>Weight </a:t>
            </a:r>
            <a:r>
              <a:rPr lang="en-US" sz="2400" dirty="0">
                <a:latin typeface="Times New Roman" panose="02020603050405020304" pitchFamily="18" charset="0"/>
                <a:cs typeface="Times New Roman" panose="02020603050405020304" pitchFamily="18" charset="0"/>
              </a:rPr>
              <a:t>reduction not exceed approximately 1.6 kg/week</a:t>
            </a:r>
          </a:p>
          <a:p>
            <a:pPr>
              <a:lnSpc>
                <a:spcPct val="200000"/>
              </a:lnSpc>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4753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731"/>
            <a:ext cx="10515600" cy="1040523"/>
          </a:xfrm>
        </p:spPr>
        <p:txBody>
          <a:bodyPr>
            <a:normAutofit/>
          </a:bodyPr>
          <a:lstStyle/>
          <a:p>
            <a:r>
              <a:rPr lang="en-US" sz="2800" b="1" dirty="0" smtClean="0">
                <a:latin typeface="Times New Roman" panose="02020603050405020304" pitchFamily="18" charset="0"/>
                <a:cs typeface="Times New Roman" panose="02020603050405020304" pitchFamily="18" charset="0"/>
              </a:rPr>
              <a:t>Energy restriction</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29255"/>
            <a:ext cx="10515600" cy="4647708"/>
          </a:xfrm>
        </p:spPr>
        <p:txBody>
          <a:bodyPr>
            <a:norm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smtClean="0">
                <a:latin typeface="Times New Roman" panose="02020603050405020304" pitchFamily="18" charset="0"/>
                <a:cs typeface="Times New Roman" panose="02020603050405020304" pitchFamily="18" charset="0"/>
              </a:rPr>
              <a:t>500-1000 </a:t>
            </a:r>
            <a:r>
              <a:rPr lang="en-US" sz="2400" dirty="0">
                <a:latin typeface="Times New Roman" panose="02020603050405020304" pitchFamily="18" charset="0"/>
                <a:cs typeface="Times New Roman" panose="02020603050405020304" pitchFamily="18" charset="0"/>
              </a:rPr>
              <a:t>kcal/day</a:t>
            </a:r>
          </a:p>
          <a:p>
            <a:pPr>
              <a:lnSpc>
                <a:spcPct val="200000"/>
              </a:lnSpc>
            </a:pPr>
            <a:r>
              <a:rPr lang="en-US" sz="2400" b="1" dirty="0" smtClean="0">
                <a:latin typeface="Times New Roman" panose="02020603050405020304" pitchFamily="18" charset="0"/>
                <a:cs typeface="Times New Roman" panose="02020603050405020304" pitchFamily="18" charset="0"/>
              </a:rPr>
              <a:t>AASLD 2018: </a:t>
            </a:r>
            <a:r>
              <a:rPr lang="en-US" sz="2400" dirty="0" smtClean="0">
                <a:latin typeface="Times New Roman" panose="02020603050405020304" pitchFamily="18" charset="0"/>
                <a:cs typeface="Times New Roman" panose="02020603050405020304" pitchFamily="18" charset="0"/>
              </a:rPr>
              <a:t>750-1000 kcal/day</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err="1" smtClean="0">
                <a:latin typeface="Times New Roman" panose="02020603050405020304" pitchFamily="18" charset="0"/>
                <a:cs typeface="Times New Roman" panose="02020603050405020304" pitchFamily="18" charset="0"/>
              </a:rPr>
              <a:t>Hypocaloric</a:t>
            </a:r>
            <a:r>
              <a:rPr lang="en-US" sz="2400" dirty="0" smtClean="0">
                <a:latin typeface="Times New Roman" panose="02020603050405020304" pitchFamily="18" charset="0"/>
                <a:cs typeface="Times New Roman" panose="02020603050405020304" pitchFamily="18" charset="0"/>
              </a:rPr>
              <a:t> diet</a:t>
            </a: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smtClean="0">
                <a:latin typeface="Times New Roman" panose="02020603050405020304" pitchFamily="18" charset="0"/>
                <a:cs typeface="Times New Roman" panose="02020603050405020304" pitchFamily="18" charset="0"/>
              </a:rPr>
              <a:t>500-1000 </a:t>
            </a:r>
            <a:r>
              <a:rPr lang="en-US" sz="2400" dirty="0">
                <a:latin typeface="Times New Roman" panose="02020603050405020304" pitchFamily="18" charset="0"/>
                <a:cs typeface="Times New Roman" panose="02020603050405020304" pitchFamily="18" charset="0"/>
              </a:rPr>
              <a:t>kcal/day</a:t>
            </a:r>
          </a:p>
          <a:p>
            <a:pPr marL="0" indent="0">
              <a:lnSpc>
                <a:spcPct val="200000"/>
              </a:lnSpc>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017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0621"/>
            <a:ext cx="10515600" cy="5691351"/>
          </a:xfrm>
        </p:spPr>
        <p:txBody>
          <a:bodyPr>
            <a:normAutofit/>
          </a:bodyPr>
          <a:lstStyle/>
          <a:p>
            <a:pPr marL="0" indent="0">
              <a:lnSpc>
                <a:spcPct val="200000"/>
              </a:lnSpc>
              <a:buNone/>
            </a:pPr>
            <a:r>
              <a:rPr lang="en-US" sz="2400" b="1" dirty="0" smtClean="0">
                <a:latin typeface="Times New Roman" panose="02020603050405020304" pitchFamily="18" charset="0"/>
                <a:cs typeface="Times New Roman" panose="02020603050405020304" pitchFamily="18" charset="0"/>
              </a:rPr>
              <a:t>High protein diet                           </a:t>
            </a:r>
            <a:r>
              <a:rPr lang="en-US" sz="2400" dirty="0" smtClean="0">
                <a:latin typeface="Times New Roman" panose="02020603050405020304" pitchFamily="18" charset="0"/>
                <a:cs typeface="Times New Roman" panose="02020603050405020304" pitchFamily="18" charset="0"/>
              </a:rPr>
              <a:t>decrease intrahepatic lipid content</a:t>
            </a:r>
          </a:p>
          <a:p>
            <a:pPr>
              <a:lnSpc>
                <a:spcPct val="200000"/>
              </a:lnSpc>
            </a:pPr>
            <a:r>
              <a:rPr lang="en-US" sz="2400" dirty="0" smtClean="0">
                <a:latin typeface="Times New Roman" panose="02020603050405020304" pitchFamily="18" charset="0"/>
                <a:cs typeface="Times New Roman" panose="02020603050405020304" pitchFamily="18" charset="0"/>
              </a:rPr>
              <a:t> animal protein or plant protein??? </a:t>
            </a:r>
          </a:p>
          <a:p>
            <a:pPr>
              <a:lnSpc>
                <a:spcPct val="200000"/>
              </a:lnSpc>
            </a:pPr>
            <a:r>
              <a:rPr lang="en-US" sz="2400" dirty="0" smtClean="0">
                <a:latin typeface="Times New Roman" panose="02020603050405020304" pitchFamily="18" charset="0"/>
                <a:cs typeface="Times New Roman" panose="02020603050405020304" pitchFamily="18" charset="0"/>
              </a:rPr>
              <a:t>Animal proteins                       </a:t>
            </a:r>
            <a:r>
              <a:rPr lang="en-US" sz="2400" dirty="0">
                <a:latin typeface="Times New Roman" panose="02020603050405020304" pitchFamily="18" charset="0"/>
                <a:cs typeface="Times New Roman" panose="02020603050405020304" pitchFamily="18" charset="0"/>
              </a:rPr>
              <a:t>increase </a:t>
            </a:r>
            <a:r>
              <a:rPr lang="en-US" sz="2400" dirty="0" smtClean="0">
                <a:latin typeface="Times New Roman" panose="02020603050405020304" pitchFamily="18" charset="0"/>
                <a:cs typeface="Times New Roman" panose="02020603050405020304" pitchFamily="18" charset="0"/>
              </a:rPr>
              <a:t>Met, </a:t>
            </a:r>
            <a:r>
              <a:rPr lang="en-US" sz="2400" dirty="0" err="1" smtClean="0">
                <a:latin typeface="Times New Roman" panose="02020603050405020304" pitchFamily="18" charset="0"/>
                <a:cs typeface="Times New Roman" panose="02020603050405020304" pitchFamily="18" charset="0"/>
              </a:rPr>
              <a:t>Hcy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err="1" smtClean="0">
                <a:latin typeface="Times New Roman" panose="02020603050405020304" pitchFamily="18" charset="0"/>
                <a:cs typeface="Times New Roman" panose="02020603050405020304" pitchFamily="18" charset="0"/>
              </a:rPr>
              <a:t>Cys</a:t>
            </a:r>
            <a:endParaRPr lang="en-US" sz="2400" dirty="0" smtClean="0">
              <a:latin typeface="Times New Roman" panose="02020603050405020304" pitchFamily="18" charset="0"/>
              <a:cs typeface="Times New Roman" panose="02020603050405020304" pitchFamily="18" charset="0"/>
            </a:endParaRPr>
          </a:p>
          <a:p>
            <a:pPr>
              <a:lnSpc>
                <a:spcPct val="200000"/>
              </a:lnSpc>
            </a:pPr>
            <a:r>
              <a:rPr lang="en-US" sz="2400" dirty="0" smtClean="0">
                <a:latin typeface="Times New Roman" panose="02020603050405020304" pitchFamily="18" charset="0"/>
                <a:cs typeface="Times New Roman" panose="02020603050405020304" pitchFamily="18" charset="0"/>
              </a:rPr>
              <a:t>Plant </a:t>
            </a:r>
            <a:r>
              <a:rPr lang="en-US" sz="2400" dirty="0">
                <a:latin typeface="Times New Roman" panose="02020603050405020304" pitchFamily="18" charset="0"/>
                <a:cs typeface="Times New Roman" panose="02020603050405020304" pitchFamily="18" charset="0"/>
              </a:rPr>
              <a:t>proteins                         increase </a:t>
            </a:r>
            <a:r>
              <a:rPr lang="en-US" sz="2400" dirty="0" smtClean="0">
                <a:latin typeface="Times New Roman" panose="02020603050405020304" pitchFamily="18" charset="0"/>
                <a:cs typeface="Times New Roman" panose="02020603050405020304" pitchFamily="18" charset="0"/>
              </a:rPr>
              <a:t>BCAAs</a:t>
            </a:r>
            <a:endParaRPr lang="en-US" sz="2400" dirty="0">
              <a:latin typeface="Times New Roman" panose="02020603050405020304" pitchFamily="18" charset="0"/>
              <a:cs typeface="Times New Roman" panose="02020603050405020304" pitchFamily="18" charset="0"/>
            </a:endParaRPr>
          </a:p>
          <a:p>
            <a:pPr>
              <a:lnSpc>
                <a:spcPct val="200000"/>
              </a:lnSpc>
            </a:pPr>
            <a:endParaRPr lang="en-US" sz="2400" b="1" dirty="0" smtClean="0">
              <a:latin typeface="Times New Roman" panose="02020603050405020304" pitchFamily="18" charset="0"/>
              <a:cs typeface="Times New Roman" panose="02020603050405020304" pitchFamily="18" charset="0"/>
            </a:endParaRPr>
          </a:p>
          <a:p>
            <a:pPr>
              <a:lnSpc>
                <a:spcPct val="200000"/>
              </a:lnSpc>
            </a:pPr>
            <a:r>
              <a:rPr lang="en-US" sz="2400" b="1" dirty="0" smtClean="0">
                <a:latin typeface="Times New Roman" panose="02020603050405020304" pitchFamily="18" charset="0"/>
                <a:cs typeface="Times New Roman" panose="02020603050405020304" pitchFamily="18" charset="0"/>
              </a:rPr>
              <a:t>Controversy ???</a:t>
            </a:r>
          </a:p>
        </p:txBody>
      </p:sp>
      <p:sp>
        <p:nvSpPr>
          <p:cNvPr id="2" name="Right Arrow 1"/>
          <p:cNvSpPr/>
          <p:nvPr/>
        </p:nvSpPr>
        <p:spPr>
          <a:xfrm>
            <a:off x="3499945" y="1103586"/>
            <a:ext cx="1450427" cy="236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296085" y="2740035"/>
            <a:ext cx="1469263" cy="274344"/>
          </a:xfrm>
          <a:prstGeom prst="rect">
            <a:avLst/>
          </a:prstGeom>
        </p:spPr>
      </p:pic>
      <p:pic>
        <p:nvPicPr>
          <p:cNvPr id="5" name="Picture 4"/>
          <p:cNvPicPr>
            <a:picLocks noChangeAspect="1"/>
          </p:cNvPicPr>
          <p:nvPr/>
        </p:nvPicPr>
        <p:blipFill>
          <a:blip r:embed="rId2"/>
          <a:stretch>
            <a:fillRect/>
          </a:stretch>
        </p:blipFill>
        <p:spPr>
          <a:xfrm>
            <a:off x="3075368" y="3556676"/>
            <a:ext cx="1469263" cy="274344"/>
          </a:xfrm>
          <a:prstGeom prst="rect">
            <a:avLst/>
          </a:prstGeom>
        </p:spPr>
      </p:pic>
    </p:spTree>
    <p:extLst>
      <p:ext uri="{BB962C8B-B14F-4D97-AF65-F5344CB8AC3E}">
        <p14:creationId xmlns:p14="http://schemas.microsoft.com/office/powerpoint/2010/main" val="1577523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2510"/>
            <a:ext cx="10515600" cy="5404453"/>
          </a:xfrm>
        </p:spPr>
        <p:txBody>
          <a:bodyPr>
            <a:normAutofit/>
          </a:bodyPr>
          <a:lstStyle/>
          <a:p>
            <a:pPr>
              <a:lnSpc>
                <a:spcPct val="200000"/>
              </a:lnSpc>
            </a:pPr>
            <a:r>
              <a:rPr lang="en-US" sz="2400" b="1" dirty="0">
                <a:latin typeface="Times New Roman" panose="02020603050405020304" pitchFamily="18" charset="0"/>
                <a:cs typeface="Times New Roman" panose="02020603050405020304" pitchFamily="18" charset="0"/>
              </a:rPr>
              <a:t>Low carbohydrate diet (LCD):</a:t>
            </a:r>
            <a:r>
              <a:rPr lang="en-US" sz="2400" dirty="0">
                <a:latin typeface="Times New Roman" panose="02020603050405020304" pitchFamily="18" charset="0"/>
                <a:cs typeface="Times New Roman" panose="02020603050405020304" pitchFamily="18" charset="0"/>
              </a:rPr>
              <a:t> reduction in intrahepatic lipid content </a:t>
            </a:r>
          </a:p>
          <a:p>
            <a:pPr>
              <a:lnSpc>
                <a:spcPct val="200000"/>
              </a:lnSpc>
            </a:pPr>
            <a:r>
              <a:rPr lang="en-US" sz="2400" dirty="0" err="1">
                <a:latin typeface="Times New Roman" panose="02020603050405020304" pitchFamily="18" charset="0"/>
                <a:cs typeface="Times New Roman" panose="02020603050405020304" pitchFamily="18" charset="0"/>
              </a:rPr>
              <a:t>Hypocaloric</a:t>
            </a:r>
            <a:r>
              <a:rPr lang="en-US" sz="2400" dirty="0">
                <a:latin typeface="Times New Roman" panose="02020603050405020304" pitchFamily="18" charset="0"/>
                <a:cs typeface="Times New Roman" panose="02020603050405020304" pitchFamily="18" charset="0"/>
              </a:rPr>
              <a:t> LCD is more effective than </a:t>
            </a:r>
            <a:r>
              <a:rPr lang="en-US" sz="2400" dirty="0" err="1">
                <a:latin typeface="Times New Roman" panose="02020603050405020304" pitchFamily="18" charset="0"/>
                <a:cs typeface="Times New Roman" panose="02020603050405020304" pitchFamily="18" charset="0"/>
              </a:rPr>
              <a:t>hypocaloric</a:t>
            </a:r>
            <a:r>
              <a:rPr lang="en-US" sz="2400" dirty="0">
                <a:latin typeface="Times New Roman" panose="02020603050405020304" pitchFamily="18" charset="0"/>
                <a:cs typeface="Times New Roman" panose="02020603050405020304" pitchFamily="18" charset="0"/>
              </a:rPr>
              <a:t> LFD</a:t>
            </a:r>
          </a:p>
          <a:p>
            <a:pPr>
              <a:lnSpc>
                <a:spcPct val="200000"/>
              </a:lnSpc>
            </a:pPr>
            <a:r>
              <a:rPr lang="en-US" sz="2400" b="1" dirty="0">
                <a:latin typeface="Times New Roman" panose="02020603050405020304" pitchFamily="18" charset="0"/>
                <a:cs typeface="Times New Roman" panose="02020603050405020304" pitchFamily="18" charset="0"/>
              </a:rPr>
              <a:t>VLCD contains 5-10% carbohydrate:</a:t>
            </a:r>
            <a:r>
              <a:rPr lang="en-US" sz="2400" dirty="0">
                <a:latin typeface="Times New Roman" panose="02020603050405020304" pitchFamily="18" charset="0"/>
                <a:cs typeface="Times New Roman" panose="02020603050405020304" pitchFamily="18" charset="0"/>
              </a:rPr>
              <a:t> very effective in short-term </a:t>
            </a:r>
          </a:p>
          <a:p>
            <a:pPr>
              <a:lnSpc>
                <a:spcPct val="200000"/>
              </a:lnSpc>
            </a:pPr>
            <a:endParaRPr lang="en-US" sz="2400" b="1" dirty="0" smtClean="0">
              <a:latin typeface="Times New Roman" panose="02020603050405020304" pitchFamily="18" charset="0"/>
              <a:cs typeface="Times New Roman" panose="02020603050405020304" pitchFamily="18" charset="0"/>
            </a:endParaRPr>
          </a:p>
          <a:p>
            <a:pPr>
              <a:lnSpc>
                <a:spcPct val="200000"/>
              </a:lnSpc>
            </a:pPr>
            <a:r>
              <a:rPr lang="en-US" sz="2400" b="1" dirty="0" smtClean="0">
                <a:latin typeface="Times New Roman" panose="02020603050405020304" pitchFamily="18" charset="0"/>
                <a:cs typeface="Times New Roman" panose="02020603050405020304" pitchFamily="18" charset="0"/>
              </a:rPr>
              <a:t>Intermittent </a:t>
            </a:r>
            <a:r>
              <a:rPr lang="en-US" sz="2400" b="1" dirty="0">
                <a:latin typeface="Times New Roman" panose="02020603050405020304" pitchFamily="18" charset="0"/>
                <a:cs typeface="Times New Roman" panose="02020603050405020304" pitchFamily="18" charset="0"/>
              </a:rPr>
              <a:t>calorie restriction: </a:t>
            </a:r>
            <a:r>
              <a:rPr lang="en-US" sz="2400" dirty="0">
                <a:latin typeface="Times New Roman" panose="02020603050405020304" pitchFamily="18" charset="0"/>
                <a:cs typeface="Times New Roman" panose="02020603050405020304" pitchFamily="18" charset="0"/>
              </a:rPr>
              <a:t>reduced LFTs but long-term feasibility and safety is controversial </a:t>
            </a:r>
          </a:p>
          <a:p>
            <a:endParaRPr lang="en-US" sz="2400" dirty="0"/>
          </a:p>
        </p:txBody>
      </p:sp>
    </p:spTree>
    <p:extLst>
      <p:ext uri="{BB962C8B-B14F-4D97-AF65-F5344CB8AC3E}">
        <p14:creationId xmlns:p14="http://schemas.microsoft.com/office/powerpoint/2010/main" val="405117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7646"/>
          </a:xfrm>
        </p:spPr>
        <p:txBody>
          <a:bodyPr>
            <a:normAutofit/>
          </a:bodyPr>
          <a:lstStyle/>
          <a:p>
            <a:r>
              <a:rPr lang="en-US" sz="2800" b="1" dirty="0" smtClean="0">
                <a:latin typeface="Times New Roman" panose="02020603050405020304" pitchFamily="18" charset="0"/>
                <a:cs typeface="Times New Roman" panose="02020603050405020304" pitchFamily="18" charset="0"/>
              </a:rPr>
              <a:t>Macronutrient composition</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50428"/>
            <a:ext cx="10515600" cy="4726535"/>
          </a:xfrm>
        </p:spPr>
        <p:txBody>
          <a:bodyPr>
            <a:norm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smtClean="0">
                <a:latin typeface="Times New Roman" panose="02020603050405020304" pitchFamily="18" charset="0"/>
                <a:cs typeface="Times New Roman" panose="02020603050405020304" pitchFamily="18" charset="0"/>
              </a:rPr>
              <a:t>low-carbohydrate </a:t>
            </a:r>
            <a:r>
              <a:rPr lang="en-US" sz="2400" dirty="0" err="1" smtClean="0">
                <a:latin typeface="Times New Roman" panose="02020603050405020304" pitchFamily="18" charset="0"/>
                <a:cs typeface="Times New Roman" panose="02020603050405020304" pitchFamily="18" charset="0"/>
              </a:rPr>
              <a:t>ketogenic</a:t>
            </a:r>
            <a:r>
              <a:rPr lang="en-US" sz="2400" dirty="0" smtClean="0">
                <a:latin typeface="Times New Roman" panose="02020603050405020304" pitchFamily="18" charset="0"/>
                <a:cs typeface="Times New Roman" panose="02020603050405020304" pitchFamily="18" charset="0"/>
              </a:rPr>
              <a:t> diets or high-protein</a:t>
            </a:r>
          </a:p>
          <a:p>
            <a:pPr>
              <a:lnSpc>
                <a:spcPct val="200000"/>
              </a:lnSpc>
            </a:pPr>
            <a:r>
              <a:rPr lang="en-US" sz="2400" b="1" dirty="0" smtClean="0">
                <a:latin typeface="Times New Roman" panose="02020603050405020304" pitchFamily="18" charset="0"/>
                <a:cs typeface="Times New Roman" panose="02020603050405020304" pitchFamily="18" charset="0"/>
              </a:rPr>
              <a:t>AASLD 2018: </a:t>
            </a:r>
            <a:r>
              <a:rPr lang="en-US" sz="2400" dirty="0" smtClean="0">
                <a:latin typeface="Times New Roman" panose="02020603050405020304" pitchFamily="18" charset="0"/>
                <a:cs typeface="Times New Roman" panose="02020603050405020304" pitchFamily="18" charset="0"/>
              </a:rPr>
              <a:t>NS</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smtClean="0">
                <a:latin typeface="Times New Roman" panose="02020603050405020304" pitchFamily="18" charset="0"/>
                <a:cs typeface="Times New Roman" panose="02020603050405020304" pitchFamily="18" charset="0"/>
              </a:rPr>
              <a:t>Mediterranean diet </a:t>
            </a: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smtClean="0">
                <a:latin typeface="Times New Roman" panose="02020603050405020304" pitchFamily="18" charset="0"/>
                <a:cs typeface="Times New Roman" panose="02020603050405020304" pitchFamily="18" charset="0"/>
              </a:rPr>
              <a:t>low-carbohydrate, low-fat and Mediterranean-type diets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91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425752" y="140970"/>
            <a:ext cx="10494784" cy="769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Times New Roman" panose="02020603050405020304" pitchFamily="18" charset="0"/>
                <a:cs typeface="Times New Roman" panose="02020603050405020304" pitchFamily="18" charset="0"/>
              </a:rPr>
              <a:t>Definitions of NAFLD, NAFL and NASH</a:t>
            </a:r>
            <a:endParaRPr lang="en-GB" sz="28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A14CF63C-43B3-482C-A042-3394BF47E67E}"/>
              </a:ext>
            </a:extLst>
          </p:cNvPr>
          <p:cNvGrpSpPr/>
          <p:nvPr/>
        </p:nvGrpSpPr>
        <p:grpSpPr>
          <a:xfrm>
            <a:off x="898357" y="1203158"/>
            <a:ext cx="9561095" cy="4661614"/>
            <a:chOff x="251520" y="1772816"/>
            <a:chExt cx="8449319" cy="4105154"/>
          </a:xfrm>
        </p:grpSpPr>
        <p:cxnSp>
          <p:nvCxnSpPr>
            <p:cNvPr id="7" name="Elbow Connector 6"/>
            <p:cNvCxnSpPr>
              <a:stCxn id="16" idx="2"/>
              <a:endCxn id="20" idx="0"/>
            </p:cNvCxnSpPr>
            <p:nvPr/>
          </p:nvCxnSpPr>
          <p:spPr>
            <a:xfrm rot="5400000">
              <a:off x="4102872" y="3575867"/>
              <a:ext cx="638615" cy="2237591"/>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6" idx="2"/>
              <a:endCxn id="18" idx="0"/>
            </p:cNvCxnSpPr>
            <p:nvPr/>
          </p:nvCxnSpPr>
          <p:spPr>
            <a:xfrm rot="16200000" flipH="1">
              <a:off x="6342996" y="3573332"/>
              <a:ext cx="637821" cy="2241865"/>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a:cxnSpLocks/>
              <a:stCxn id="15" idx="2"/>
              <a:endCxn id="17" idx="0"/>
            </p:cNvCxnSpPr>
            <p:nvPr/>
          </p:nvCxnSpPr>
          <p:spPr>
            <a:xfrm rot="5400000">
              <a:off x="2773933" y="2343606"/>
              <a:ext cx="373337" cy="1674160"/>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cxnSpLocks/>
              <a:stCxn id="15" idx="2"/>
              <a:endCxn id="16" idx="0"/>
            </p:cNvCxnSpPr>
            <p:nvPr/>
          </p:nvCxnSpPr>
          <p:spPr>
            <a:xfrm rot="16200000" flipH="1">
              <a:off x="4482660" y="2309038"/>
              <a:ext cx="373337" cy="1743294"/>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3"/>
              <a:endCxn id="19" idx="1"/>
            </p:cNvCxnSpPr>
            <p:nvPr/>
          </p:nvCxnSpPr>
          <p:spPr>
            <a:xfrm>
              <a:off x="4221383" y="5445970"/>
              <a:ext cx="40372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 idx="3"/>
              <a:endCxn id="18" idx="1"/>
            </p:cNvCxnSpPr>
            <p:nvPr/>
          </p:nvCxnSpPr>
          <p:spPr>
            <a:xfrm flipV="1">
              <a:off x="6461111" y="5445176"/>
              <a:ext cx="403728" cy="7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6" idx="2"/>
              <a:endCxn id="19" idx="0"/>
            </p:cNvCxnSpPr>
            <p:nvPr/>
          </p:nvCxnSpPr>
          <p:spPr>
            <a:xfrm rot="16200000" flipH="1">
              <a:off x="5222735" y="4693593"/>
              <a:ext cx="638615" cy="2137"/>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8" idx="3"/>
              <a:endCxn id="21" idx="3"/>
            </p:cNvCxnSpPr>
            <p:nvPr/>
          </p:nvCxnSpPr>
          <p:spPr>
            <a:xfrm flipH="1" flipV="1">
              <a:off x="8490428" y="3871355"/>
              <a:ext cx="210411" cy="1573821"/>
            </a:xfrm>
            <a:prstGeom prst="bentConnector3">
              <a:avLst>
                <a:gd name="adj1" fmla="val -10864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01397" y="1772816"/>
              <a:ext cx="3992566" cy="122120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anose="02020603050405020304" pitchFamily="18" charset="0"/>
                  <a:cs typeface="Times New Roman" panose="02020603050405020304" pitchFamily="18" charset="0"/>
                </a:rPr>
                <a:t>NAFLD</a:t>
              </a:r>
            </a:p>
            <a:p>
              <a:pPr marL="115888" indent="-111125">
                <a:buFont typeface="Arial" panose="020B0604020202020204" pitchFamily="34" charset="0"/>
                <a:buChar char="•"/>
              </a:pPr>
              <a:r>
                <a:rPr lang="en-GB" dirty="0">
                  <a:solidFill>
                    <a:schemeClr val="tx1"/>
                  </a:solidFill>
                  <a:latin typeface="Times New Roman" panose="02020603050405020304" pitchFamily="18" charset="0"/>
                  <a:cs typeface="Times New Roman" panose="02020603050405020304" pitchFamily="18" charset="0"/>
                </a:rPr>
                <a:t>Excessive hepatic fat accumulation with IR</a:t>
              </a:r>
            </a:p>
            <a:p>
              <a:pPr marL="115888" indent="-111125">
                <a:buFont typeface="Arial" panose="020B0604020202020204" pitchFamily="34" charset="0"/>
                <a:buChar char="•"/>
              </a:pPr>
              <a:r>
                <a:rPr lang="en-GB" dirty="0">
                  <a:solidFill>
                    <a:schemeClr val="tx1"/>
                  </a:solidFill>
                  <a:latin typeface="Times New Roman" panose="02020603050405020304" pitchFamily="18" charset="0"/>
                  <a:cs typeface="Times New Roman" panose="02020603050405020304" pitchFamily="18" charset="0"/>
                </a:rPr>
                <a:t>Steatosis in &gt;5% of </a:t>
              </a:r>
              <a:r>
                <a:rPr lang="en-GB" dirty="0" smtClean="0">
                  <a:solidFill>
                    <a:schemeClr val="tx1"/>
                  </a:solidFill>
                  <a:latin typeface="Times New Roman" panose="02020603050405020304" pitchFamily="18" charset="0"/>
                  <a:cs typeface="Times New Roman" panose="02020603050405020304" pitchFamily="18" charset="0"/>
                </a:rPr>
                <a:t>hepatocytes</a:t>
              </a:r>
              <a:endParaRPr lang="en-GB" dirty="0">
                <a:solidFill>
                  <a:schemeClr val="tx1"/>
                </a:solidFill>
                <a:latin typeface="Times New Roman" panose="02020603050405020304" pitchFamily="18" charset="0"/>
                <a:cs typeface="Times New Roman" panose="02020603050405020304" pitchFamily="18" charset="0"/>
              </a:endParaRPr>
            </a:p>
            <a:p>
              <a:pPr marL="115888" indent="-111125">
                <a:buFont typeface="Arial" panose="020B0604020202020204" pitchFamily="34" charset="0"/>
                <a:buChar char="•"/>
              </a:pPr>
              <a:r>
                <a:rPr lang="en-GB" dirty="0">
                  <a:solidFill>
                    <a:schemeClr val="tx1"/>
                  </a:solidFill>
                  <a:latin typeface="Times New Roman" panose="02020603050405020304" pitchFamily="18" charset="0"/>
                  <a:cs typeface="Times New Roman" panose="02020603050405020304" pitchFamily="18" charset="0"/>
                </a:rPr>
                <a:t>Exclusion of secondary causes and </a:t>
              </a:r>
              <a:r>
                <a:rPr lang="en-GB" dirty="0" smtClean="0">
                  <a:solidFill>
                    <a:schemeClr val="tx1"/>
                  </a:solidFill>
                  <a:latin typeface="Times New Roman" panose="02020603050405020304" pitchFamily="18" charset="0"/>
                  <a:cs typeface="Times New Roman" panose="02020603050405020304" pitchFamily="18" charset="0"/>
                </a:rPr>
                <a:t>AFLD</a:t>
              </a:r>
              <a:endParaRPr lang="en-GB" baseline="300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388974" y="3367355"/>
              <a:ext cx="230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Times New Roman" panose="02020603050405020304" pitchFamily="18" charset="0"/>
                  <a:cs typeface="Times New Roman" panose="02020603050405020304" pitchFamily="18" charset="0"/>
                </a:rPr>
                <a:t>NASH</a:t>
              </a:r>
            </a:p>
          </p:txBody>
        </p:sp>
        <p:sp>
          <p:nvSpPr>
            <p:cNvPr id="17" name="Rectangle 16"/>
            <p:cNvSpPr/>
            <p:nvPr/>
          </p:nvSpPr>
          <p:spPr>
            <a:xfrm>
              <a:off x="251520" y="3367355"/>
              <a:ext cx="374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anose="02020603050405020304" pitchFamily="18" charset="0"/>
                  <a:cs typeface="Times New Roman" panose="02020603050405020304" pitchFamily="18" charset="0"/>
                </a:rPr>
                <a:t>NAFL</a:t>
              </a:r>
            </a:p>
            <a:p>
              <a:pPr marL="115888" indent="-111125">
                <a:buFont typeface="Arial" panose="020B0604020202020204" pitchFamily="34" charset="0"/>
                <a:buChar char="•"/>
              </a:pPr>
              <a:r>
                <a:rPr lang="en-GB" dirty="0">
                  <a:solidFill>
                    <a:schemeClr val="tx1"/>
                  </a:solidFill>
                  <a:latin typeface="Times New Roman" panose="02020603050405020304" pitchFamily="18" charset="0"/>
                  <a:cs typeface="Times New Roman" panose="02020603050405020304" pitchFamily="18" charset="0"/>
                </a:rPr>
                <a:t>Pure steatosis</a:t>
              </a:r>
            </a:p>
            <a:p>
              <a:pPr marL="115888" indent="-111125">
                <a:buFont typeface="Arial" panose="020B0604020202020204" pitchFamily="34" charset="0"/>
                <a:buChar char="•"/>
              </a:pPr>
              <a:r>
                <a:rPr lang="en-GB" dirty="0">
                  <a:solidFill>
                    <a:schemeClr val="tx1"/>
                  </a:solidFill>
                  <a:latin typeface="Times New Roman" panose="02020603050405020304" pitchFamily="18" charset="0"/>
                  <a:cs typeface="Times New Roman" panose="02020603050405020304" pitchFamily="18" charset="0"/>
                </a:rPr>
                <a:t>Steatosis and mild lobular inflammation</a:t>
              </a:r>
            </a:p>
          </p:txBody>
        </p:sp>
        <p:sp>
          <p:nvSpPr>
            <p:cNvPr id="18" name="Rectangle 17"/>
            <p:cNvSpPr/>
            <p:nvPr/>
          </p:nvSpPr>
          <p:spPr>
            <a:xfrm>
              <a:off x="6864839" y="5013176"/>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Times New Roman" panose="02020603050405020304" pitchFamily="18" charset="0"/>
                  <a:cs typeface="Times New Roman" panose="02020603050405020304" pitchFamily="18" charset="0"/>
                </a:rPr>
                <a:t>Cirrhotic</a:t>
              </a:r>
            </a:p>
            <a:p>
              <a:pPr algn="ctr"/>
              <a:r>
                <a:rPr lang="en-GB" sz="1600">
                  <a:solidFill>
                    <a:schemeClr val="bg1"/>
                  </a:solidFill>
                  <a:latin typeface="Times New Roman" panose="02020603050405020304" pitchFamily="18" charset="0"/>
                  <a:cs typeface="Times New Roman" panose="02020603050405020304" pitchFamily="18" charset="0"/>
                </a:rPr>
                <a:t>F4 fibrosis</a:t>
              </a:r>
            </a:p>
          </p:txBody>
        </p:sp>
        <p:sp>
          <p:nvSpPr>
            <p:cNvPr id="19" name="Rectangle 18"/>
            <p:cNvSpPr/>
            <p:nvPr/>
          </p:nvSpPr>
          <p:spPr>
            <a:xfrm>
              <a:off x="4625111" y="5013970"/>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Times New Roman" panose="02020603050405020304" pitchFamily="18" charset="0"/>
                  <a:cs typeface="Times New Roman" panose="02020603050405020304" pitchFamily="18" charset="0"/>
                </a:rPr>
                <a:t>Fibrotic</a:t>
              </a:r>
            </a:p>
            <a:p>
              <a:pPr algn="ctr"/>
              <a:r>
                <a:rPr lang="en-GB" sz="1600">
                  <a:solidFill>
                    <a:schemeClr val="bg1"/>
                  </a:solidFill>
                  <a:latin typeface="Times New Roman" panose="02020603050405020304" pitchFamily="18" charset="0"/>
                  <a:cs typeface="Times New Roman" panose="02020603050405020304" pitchFamily="18" charset="0"/>
                </a:rPr>
                <a:t>≥F2 to ≥F3 fibrosis</a:t>
              </a:r>
            </a:p>
          </p:txBody>
        </p:sp>
        <p:sp>
          <p:nvSpPr>
            <p:cNvPr id="20" name="Rectangle 19"/>
            <p:cNvSpPr/>
            <p:nvPr/>
          </p:nvSpPr>
          <p:spPr>
            <a:xfrm>
              <a:off x="2385383" y="5013970"/>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Times New Roman" panose="02020603050405020304" pitchFamily="18" charset="0"/>
                  <a:cs typeface="Times New Roman" panose="02020603050405020304" pitchFamily="18" charset="0"/>
                </a:rPr>
                <a:t>Early</a:t>
              </a:r>
            </a:p>
            <a:p>
              <a:pPr algn="ctr"/>
              <a:r>
                <a:rPr lang="en-GB" sz="1600">
                  <a:solidFill>
                    <a:schemeClr val="bg1"/>
                  </a:solidFill>
                  <a:latin typeface="Times New Roman" panose="02020603050405020304" pitchFamily="18" charset="0"/>
                  <a:cs typeface="Times New Roman" panose="02020603050405020304" pitchFamily="18" charset="0"/>
                </a:rPr>
                <a:t>F0/F1 fibrosis</a:t>
              </a:r>
            </a:p>
          </p:txBody>
        </p:sp>
        <p:sp>
          <p:nvSpPr>
            <p:cNvPr id="21" name="Rectangle 20"/>
            <p:cNvSpPr/>
            <p:nvPr/>
          </p:nvSpPr>
          <p:spPr>
            <a:xfrm>
              <a:off x="7086428" y="3367355"/>
              <a:ext cx="140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Times New Roman" panose="02020603050405020304" pitchFamily="18" charset="0"/>
                  <a:cs typeface="Times New Roman" panose="02020603050405020304" pitchFamily="18" charset="0"/>
                </a:rPr>
                <a:t>HCC</a:t>
              </a:r>
            </a:p>
          </p:txBody>
        </p:sp>
        <p:cxnSp>
          <p:nvCxnSpPr>
            <p:cNvPr id="22" name="Straight Connector 21"/>
            <p:cNvCxnSpPr>
              <a:stCxn id="16" idx="3"/>
              <a:endCxn id="21" idx="1"/>
            </p:cNvCxnSpPr>
            <p:nvPr/>
          </p:nvCxnSpPr>
          <p:spPr>
            <a:xfrm>
              <a:off x="6692974" y="3871355"/>
              <a:ext cx="393454"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784176" y="6071644"/>
            <a:ext cx="5639685" cy="400110"/>
          </a:xfrm>
          <a:prstGeom prst="rect">
            <a:avLst/>
          </a:prstGeom>
          <a:noFill/>
          <a:ln>
            <a:solidFill>
              <a:schemeClr val="tx2"/>
            </a:solidFill>
          </a:ln>
        </p:spPr>
        <p:txBody>
          <a:bodyPr wrap="none" rtlCol="0">
            <a:spAutoFit/>
          </a:bodyPr>
          <a:lstStyle/>
          <a:p>
            <a:r>
              <a:rPr lang="en-GB" sz="2000" dirty="0">
                <a:latin typeface="Times New Roman" panose="02020603050405020304" pitchFamily="18" charset="0"/>
                <a:cs typeface="Times New Roman" panose="02020603050405020304" pitchFamily="18" charset="0"/>
              </a:rPr>
              <a:t>Definitive diagnosis of NASH requires a liver biopsy</a:t>
            </a:r>
          </a:p>
        </p:txBody>
      </p:sp>
    </p:spTree>
    <p:extLst>
      <p:ext uri="{BB962C8B-B14F-4D97-AF65-F5344CB8AC3E}">
        <p14:creationId xmlns:p14="http://schemas.microsoft.com/office/powerpoint/2010/main" val="2183575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5931"/>
            <a:ext cx="10515600" cy="5565228"/>
          </a:xfrm>
        </p:spPr>
        <p:txBody>
          <a:bodyPr>
            <a:normAutofit lnSpcReduction="10000"/>
          </a:bodyPr>
          <a:lstStyle/>
          <a:p>
            <a:pPr>
              <a:lnSpc>
                <a:spcPct val="150000"/>
              </a:lnSpc>
            </a:pPr>
            <a:r>
              <a:rPr lang="en-US" sz="2400" b="1" dirty="0">
                <a:latin typeface="Times New Roman" panose="02020603050405020304" pitchFamily="18" charset="0"/>
                <a:cs typeface="Times New Roman" panose="02020603050405020304" pitchFamily="18" charset="0"/>
              </a:rPr>
              <a:t>The Mediterranean </a:t>
            </a:r>
            <a:r>
              <a:rPr lang="en-US" sz="2400" b="1" dirty="0" smtClean="0">
                <a:latin typeface="Times New Roman" panose="02020603050405020304" pitchFamily="18" charset="0"/>
                <a:cs typeface="Times New Roman" panose="02020603050405020304" pitchFamily="18" charset="0"/>
              </a:rPr>
              <a:t>diet</a:t>
            </a:r>
          </a:p>
          <a:p>
            <a:pPr>
              <a:lnSpc>
                <a:spcPct val="150000"/>
              </a:lnSpc>
            </a:pPr>
            <a:r>
              <a:rPr lang="en-US" sz="2400" dirty="0" smtClean="0">
                <a:latin typeface="Times New Roman" panose="02020603050405020304" pitchFamily="18" charset="0"/>
                <a:cs typeface="Times New Roman" panose="02020603050405020304" pitchFamily="18" charset="0"/>
              </a:rPr>
              <a:t>Fruit and vegetables</a:t>
            </a:r>
          </a:p>
          <a:p>
            <a:pPr>
              <a:lnSpc>
                <a:spcPct val="150000"/>
              </a:lnSpc>
            </a:pPr>
            <a:r>
              <a:rPr lang="en-US" sz="2400" dirty="0" smtClean="0">
                <a:latin typeface="Times New Roman" panose="02020603050405020304" pitchFamily="18" charset="0"/>
                <a:cs typeface="Times New Roman" panose="02020603050405020304" pitchFamily="18" charset="0"/>
              </a:rPr>
              <a:t>Whole grains</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Nuts and legumes</a:t>
            </a:r>
          </a:p>
          <a:p>
            <a:r>
              <a:rPr lang="en-US" sz="2400" dirty="0" smtClean="0">
                <a:latin typeface="Times New Roman" panose="02020603050405020304" pitchFamily="18" charset="0"/>
                <a:cs typeface="Times New Roman" panose="02020603050405020304" pitchFamily="18" charset="0"/>
              </a:rPr>
              <a:t>Fish and olive oil</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 </a:t>
            </a:r>
          </a:p>
          <a:p>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Reduces </a:t>
            </a:r>
            <a:r>
              <a:rPr lang="en-US" sz="2400" dirty="0" err="1" smtClean="0">
                <a:latin typeface="Times New Roman" panose="02020603050405020304" pitchFamily="18" charset="0"/>
                <a:cs typeface="Times New Roman" panose="02020603050405020304" pitchFamily="18" charset="0"/>
              </a:rPr>
              <a:t>hepatosteatosis</a:t>
            </a:r>
            <a:r>
              <a:rPr lang="en-US" sz="2400" dirty="0" smtClean="0">
                <a:latin typeface="Times New Roman" panose="02020603050405020304" pitchFamily="18" charset="0"/>
                <a:cs typeface="Times New Roman" panose="02020603050405020304" pitchFamily="18" charset="0"/>
              </a:rPr>
              <a:t> and liver </a:t>
            </a:r>
            <a:r>
              <a:rPr lang="en-US" sz="2400" dirty="0">
                <a:latin typeface="Times New Roman" panose="02020603050405020304" pitchFamily="18" charset="0"/>
                <a:cs typeface="Times New Roman" panose="02020603050405020304" pitchFamily="18" charset="0"/>
              </a:rPr>
              <a:t>stiffness measurement (LSM</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Reduced </a:t>
            </a:r>
            <a:r>
              <a:rPr lang="en-US" sz="2400" dirty="0">
                <a:latin typeface="Times New Roman" panose="02020603050405020304" pitchFamily="18" charset="0"/>
                <a:cs typeface="Times New Roman" panose="02020603050405020304" pitchFamily="18" charset="0"/>
              </a:rPr>
              <a:t>risk of HCC or </a:t>
            </a:r>
            <a:r>
              <a:rPr lang="en-US" sz="2400" dirty="0" smtClean="0">
                <a:latin typeface="Times New Roman" panose="02020603050405020304" pitchFamily="18" charset="0"/>
                <a:cs typeface="Times New Roman" panose="02020603050405020304" pitchFamily="18" charset="0"/>
              </a:rPr>
              <a:t>liver-related death</a:t>
            </a:r>
            <a:endParaRPr lang="en-US" sz="2400" dirty="0">
              <a:latin typeface="Times New Roman" panose="02020603050405020304" pitchFamily="18" charset="0"/>
              <a:cs typeface="Times New Roman" panose="02020603050405020304" pitchFamily="18" charset="0"/>
            </a:endParaRPr>
          </a:p>
        </p:txBody>
      </p:sp>
      <p:pic>
        <p:nvPicPr>
          <p:cNvPr id="4" name="Content Placeholder 4"/>
          <p:cNvPicPr>
            <a:picLocks noChangeAspect="1"/>
          </p:cNvPicPr>
          <p:nvPr/>
        </p:nvPicPr>
        <p:blipFill>
          <a:blip r:embed="rId2"/>
          <a:stretch>
            <a:fillRect/>
          </a:stretch>
        </p:blipFill>
        <p:spPr>
          <a:xfrm>
            <a:off x="4729656" y="-1"/>
            <a:ext cx="7462344" cy="4981903"/>
          </a:xfrm>
          <a:prstGeom prst="rect">
            <a:avLst/>
          </a:prstGeom>
        </p:spPr>
      </p:pic>
    </p:spTree>
    <p:extLst>
      <p:ext uri="{BB962C8B-B14F-4D97-AF65-F5344CB8AC3E}">
        <p14:creationId xmlns:p14="http://schemas.microsoft.com/office/powerpoint/2010/main" val="2079754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Processed food and Fructose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97724"/>
            <a:ext cx="10515600" cy="4679239"/>
          </a:xfrm>
        </p:spPr>
        <p:txBody>
          <a:bodyPr>
            <a:norm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smtClean="0">
                <a:latin typeface="Times New Roman" panose="02020603050405020304" pitchFamily="18" charset="0"/>
                <a:cs typeface="Times New Roman" panose="02020603050405020304" pitchFamily="18" charset="0"/>
              </a:rPr>
              <a:t>Avoid processed foods and fructose-containing beverage and foods</a:t>
            </a:r>
          </a:p>
          <a:p>
            <a:pPr>
              <a:lnSpc>
                <a:spcPct val="200000"/>
              </a:lnSpc>
            </a:pPr>
            <a:r>
              <a:rPr lang="en-US" sz="2400" b="1" dirty="0" smtClean="0">
                <a:latin typeface="Times New Roman" panose="02020603050405020304" pitchFamily="18" charset="0"/>
                <a:cs typeface="Times New Roman" panose="02020603050405020304" pitchFamily="18" charset="0"/>
              </a:rPr>
              <a:t>AASLD 2018: </a:t>
            </a:r>
            <a:r>
              <a:rPr lang="en-US" sz="2400" dirty="0" smtClean="0">
                <a:latin typeface="Times New Roman" panose="02020603050405020304" pitchFamily="18" charset="0"/>
                <a:cs typeface="Times New Roman" panose="02020603050405020304" pitchFamily="18" charset="0"/>
              </a:rPr>
              <a:t>NS</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smtClean="0">
                <a:latin typeface="Times New Roman" panose="02020603050405020304" pitchFamily="18" charset="0"/>
                <a:cs typeface="Times New Roman" panose="02020603050405020304" pitchFamily="18" charset="0"/>
              </a:rPr>
              <a:t>NS</a:t>
            </a: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a:latin typeface="Times New Roman" panose="02020603050405020304" pitchFamily="18" charset="0"/>
                <a:cs typeface="Times New Roman" panose="02020603050405020304" pitchFamily="18" charset="0"/>
              </a:rPr>
              <a:t>Exclusion of </a:t>
            </a:r>
            <a:r>
              <a:rPr lang="en-US" sz="2400" dirty="0" smtClean="0">
                <a:latin typeface="Times New Roman" panose="02020603050405020304" pitchFamily="18" charset="0"/>
                <a:cs typeface="Times New Roman" panose="02020603050405020304" pitchFamily="18" charset="0"/>
              </a:rPr>
              <a:t>processed foods and beverages </a:t>
            </a:r>
            <a:r>
              <a:rPr lang="en-US" sz="2400" dirty="0">
                <a:latin typeface="Times New Roman" panose="02020603050405020304" pitchFamily="18" charset="0"/>
                <a:cs typeface="Times New Roman" panose="02020603050405020304" pitchFamily="18" charset="0"/>
              </a:rPr>
              <a:t>high in </a:t>
            </a:r>
            <a:r>
              <a:rPr lang="en-US" sz="2400" dirty="0" smtClean="0">
                <a:latin typeface="Times New Roman" panose="02020603050405020304" pitchFamily="18" charset="0"/>
                <a:cs typeface="Times New Roman" panose="02020603050405020304" pitchFamily="18" charset="0"/>
              </a:rPr>
              <a:t>added fructose</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931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214" y="804042"/>
            <a:ext cx="10628586" cy="5372922"/>
          </a:xfrm>
        </p:spPr>
        <p:txBody>
          <a:bodyPr>
            <a:normAutofit/>
          </a:bodyPr>
          <a:lstStyle/>
          <a:p>
            <a:pPr>
              <a:lnSpc>
                <a:spcPct val="150000"/>
              </a:lnSpc>
            </a:pPr>
            <a:r>
              <a:rPr lang="en-US" b="1" dirty="0" smtClean="0">
                <a:latin typeface="Times New Roman" panose="02020603050405020304" pitchFamily="18" charset="0"/>
                <a:cs typeface="Times New Roman" panose="02020603050405020304" pitchFamily="18" charset="0"/>
              </a:rPr>
              <a:t>SSB</a:t>
            </a:r>
            <a:r>
              <a:rPr lang="en-US" sz="2400" dirty="0" smtClean="0">
                <a:latin typeface="Times New Roman" panose="02020603050405020304" pitchFamily="18" charset="0"/>
                <a:cs typeface="Times New Roman" panose="02020603050405020304" pitchFamily="18" charset="0"/>
              </a:rPr>
              <a:t>              higher NAFLD prevalence, NASH presence and fibrosis</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Fructose-</a:t>
            </a:r>
            <a:r>
              <a:rPr lang="en-US" sz="2400" dirty="0" smtClean="0">
                <a:latin typeface="Times New Roman" panose="02020603050405020304" pitchFamily="18" charset="0"/>
                <a:cs typeface="Times New Roman" panose="02020603050405020304" pitchFamily="18" charset="0"/>
              </a:rPr>
              <a:t> but not </a:t>
            </a:r>
            <a:r>
              <a:rPr lang="en-US" sz="2400" b="1" dirty="0" smtClean="0">
                <a:latin typeface="Times New Roman" panose="02020603050405020304" pitchFamily="18" charset="0"/>
                <a:cs typeface="Times New Roman" panose="02020603050405020304" pitchFamily="18" charset="0"/>
              </a:rPr>
              <a:t>glucose</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SSB</a:t>
            </a:r>
            <a:r>
              <a:rPr lang="en-US" sz="2400" dirty="0" smtClean="0">
                <a:latin typeface="Times New Roman" panose="02020603050405020304" pitchFamily="18" charset="0"/>
                <a:cs typeface="Times New Roman" panose="02020603050405020304" pitchFamily="18" charset="0"/>
              </a:rPr>
              <a:t> have been associated with: </a:t>
            </a:r>
          </a:p>
          <a:p>
            <a:pPr>
              <a:lnSpc>
                <a:spcPct val="150000"/>
              </a:lnSpc>
            </a:pPr>
            <a:r>
              <a:rPr lang="en-US" sz="2400" dirty="0" smtClean="0">
                <a:latin typeface="Times New Roman" panose="02020603050405020304" pitchFamily="18" charset="0"/>
                <a:cs typeface="Times New Roman" panose="02020603050405020304" pitchFamily="18" charset="0"/>
              </a:rPr>
              <a:t>increased </a:t>
            </a:r>
            <a:r>
              <a:rPr lang="en-US" sz="2400" i="1" dirty="0" smtClean="0">
                <a:latin typeface="Times New Roman" panose="02020603050405020304" pitchFamily="18" charset="0"/>
                <a:cs typeface="Times New Roman" panose="02020603050405020304" pitchFamily="18" charset="0"/>
              </a:rPr>
              <a:t>de novo </a:t>
            </a:r>
            <a:r>
              <a:rPr lang="en-US" sz="2400" dirty="0" err="1" smtClean="0">
                <a:latin typeface="Times New Roman" panose="02020603050405020304" pitchFamily="18" charset="0"/>
                <a:cs typeface="Times New Roman" panose="02020603050405020304" pitchFamily="18" charset="0"/>
              </a:rPr>
              <a:t>lipogenesis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dyslipidemia </a:t>
            </a:r>
          </a:p>
          <a:p>
            <a:pPr>
              <a:lnSpc>
                <a:spcPct val="150000"/>
              </a:lnSpc>
            </a:pPr>
            <a:r>
              <a:rPr lang="en-US" sz="2400" dirty="0" smtClean="0">
                <a:latin typeface="Times New Roman" panose="02020603050405020304" pitchFamily="18" charset="0"/>
                <a:cs typeface="Times New Roman" panose="02020603050405020304" pitchFamily="18" charset="0"/>
              </a:rPr>
              <a:t>visceral adiposity </a:t>
            </a:r>
          </a:p>
          <a:p>
            <a:pPr>
              <a:lnSpc>
                <a:spcPct val="150000"/>
              </a:lnSpc>
            </a:pPr>
            <a:r>
              <a:rPr lang="en-US" sz="2400" dirty="0" smtClean="0">
                <a:latin typeface="Times New Roman" panose="02020603050405020304" pitchFamily="18" charset="0"/>
                <a:cs typeface="Times New Roman" panose="02020603050405020304" pitchFamily="18" charset="0"/>
              </a:rPr>
              <a:t>impaired </a:t>
            </a:r>
            <a:r>
              <a:rPr lang="en-US" sz="2400" dirty="0">
                <a:latin typeface="Times New Roman" panose="02020603050405020304" pitchFamily="18" charset="0"/>
                <a:cs typeface="Times New Roman" panose="02020603050405020304" pitchFamily="18" charset="0"/>
              </a:rPr>
              <a:t>insulin sensitivity</a:t>
            </a:r>
          </a:p>
        </p:txBody>
      </p:sp>
      <p:sp>
        <p:nvSpPr>
          <p:cNvPr id="4" name="Right Arrow 3"/>
          <p:cNvSpPr/>
          <p:nvPr/>
        </p:nvSpPr>
        <p:spPr>
          <a:xfrm>
            <a:off x="1765738" y="1119352"/>
            <a:ext cx="804041" cy="141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03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Alcohol</a:t>
            </a:r>
          </a:p>
        </p:txBody>
      </p:sp>
      <p:sp>
        <p:nvSpPr>
          <p:cNvPr id="3" name="Content Placeholder 2"/>
          <p:cNvSpPr>
            <a:spLocks noGrp="1"/>
          </p:cNvSpPr>
          <p:nvPr>
            <p:ph idx="1"/>
          </p:nvPr>
        </p:nvSpPr>
        <p:spPr>
          <a:xfrm>
            <a:off x="838200" y="1434662"/>
            <a:ext cx="10515600" cy="4742301"/>
          </a:xfrm>
        </p:spPr>
        <p:txBody>
          <a:bodyPr>
            <a:norm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smtClean="0">
                <a:latin typeface="Times New Roman" panose="02020603050405020304" pitchFamily="18" charset="0"/>
                <a:cs typeface="Times New Roman" panose="02020603050405020304" pitchFamily="18" charset="0"/>
              </a:rPr>
              <a:t>&lt;30 g for men and </a:t>
            </a:r>
            <a:r>
              <a:rPr lang="en-US" sz="2400" dirty="0">
                <a:latin typeface="Times New Roman" panose="02020603050405020304" pitchFamily="18" charset="0"/>
                <a:cs typeface="Times New Roman" panose="02020603050405020304" pitchFamily="18" charset="0"/>
              </a:rPr>
              <a:t>20 </a:t>
            </a:r>
            <a:r>
              <a:rPr lang="en-US" sz="2400" dirty="0" smtClean="0">
                <a:latin typeface="Times New Roman" panose="02020603050405020304" pitchFamily="18" charset="0"/>
                <a:cs typeface="Times New Roman" panose="02020603050405020304" pitchFamily="18" charset="0"/>
              </a:rPr>
              <a:t>g for women</a:t>
            </a:r>
          </a:p>
          <a:p>
            <a:pPr>
              <a:lnSpc>
                <a:spcPct val="200000"/>
              </a:lnSpc>
            </a:pPr>
            <a:r>
              <a:rPr lang="en-US" sz="2400" b="1" dirty="0" smtClean="0">
                <a:latin typeface="Times New Roman" panose="02020603050405020304" pitchFamily="18" charset="0"/>
                <a:cs typeface="Times New Roman" panose="02020603050405020304" pitchFamily="18" charset="0"/>
              </a:rPr>
              <a:t>AASLD 2018: </a:t>
            </a:r>
            <a:r>
              <a:rPr lang="en-US" sz="2400" dirty="0" smtClean="0">
                <a:latin typeface="Times New Roman" panose="02020603050405020304" pitchFamily="18" charset="0"/>
                <a:cs typeface="Times New Roman" panose="02020603050405020304" pitchFamily="18" charset="0"/>
              </a:rPr>
              <a:t>Not </a:t>
            </a:r>
            <a:r>
              <a:rPr lang="en-US" sz="2400" dirty="0">
                <a:latin typeface="Times New Roman" panose="02020603050405020304" pitchFamily="18" charset="0"/>
                <a:cs typeface="Times New Roman" panose="02020603050405020304" pitchFamily="18" charset="0"/>
              </a:rPr>
              <a:t>consume heavy amounts </a:t>
            </a:r>
            <a:r>
              <a:rPr lang="en-US" sz="2400" dirty="0" smtClean="0">
                <a:latin typeface="Times New Roman" panose="02020603050405020304" pitchFamily="18" charset="0"/>
                <a:cs typeface="Times New Roman" panose="02020603050405020304" pitchFamily="18" charset="0"/>
              </a:rPr>
              <a:t>of alcohol</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smtClean="0">
                <a:latin typeface="Times New Roman" panose="02020603050405020304" pitchFamily="18" charset="0"/>
                <a:cs typeface="Times New Roman" panose="02020603050405020304" pitchFamily="18" charset="0"/>
              </a:rPr>
              <a:t>Abstain</a:t>
            </a: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smtClean="0">
                <a:latin typeface="Times New Roman" panose="02020603050405020304" pitchFamily="18" charset="0"/>
                <a:cs typeface="Times New Roman" panose="02020603050405020304" pitchFamily="18" charset="0"/>
              </a:rPr>
              <a:t>Lower than “threshold levels” in </a:t>
            </a:r>
            <a:r>
              <a:rPr lang="en-US" sz="2400" dirty="0">
                <a:latin typeface="Times New Roman" panose="02020603050405020304" pitchFamily="18" charset="0"/>
                <a:cs typeface="Times New Roman" panose="02020603050405020304" pitchFamily="18" charset="0"/>
              </a:rPr>
              <a:t>MAFLD should be </a:t>
            </a:r>
            <a:r>
              <a:rPr lang="en-US" sz="2400" dirty="0" smtClean="0">
                <a:latin typeface="Times New Roman" panose="02020603050405020304" pitchFamily="18" charset="0"/>
                <a:cs typeface="Times New Roman" panose="02020603050405020304" pitchFamily="18" charset="0"/>
              </a:rPr>
              <a:t>set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76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Coffee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a:latin typeface="Times New Roman" panose="02020603050405020304" pitchFamily="18" charset="0"/>
                <a:cs typeface="Times New Roman" panose="02020603050405020304" pitchFamily="18" charset="0"/>
              </a:rPr>
              <a:t>No </a:t>
            </a:r>
            <a:r>
              <a:rPr lang="en-US" sz="2400" dirty="0" smtClean="0">
                <a:latin typeface="Times New Roman" panose="02020603050405020304" pitchFamily="18" charset="0"/>
                <a:cs typeface="Times New Roman" panose="02020603050405020304" pitchFamily="18" charset="0"/>
              </a:rPr>
              <a:t>limitations</a:t>
            </a:r>
          </a:p>
          <a:p>
            <a:pPr>
              <a:lnSpc>
                <a:spcPct val="200000"/>
              </a:lnSpc>
            </a:pPr>
            <a:r>
              <a:rPr lang="en-US" sz="2400" b="1" dirty="0" smtClean="0">
                <a:latin typeface="Times New Roman" panose="02020603050405020304" pitchFamily="18" charset="0"/>
                <a:cs typeface="Times New Roman" panose="02020603050405020304" pitchFamily="18" charset="0"/>
              </a:rPr>
              <a:t>AASLD 2018: </a:t>
            </a:r>
            <a:r>
              <a:rPr lang="en-US" sz="2400" dirty="0" smtClean="0">
                <a:latin typeface="Times New Roman" panose="02020603050405020304" pitchFamily="18" charset="0"/>
                <a:cs typeface="Times New Roman" panose="02020603050405020304" pitchFamily="18" charset="0"/>
              </a:rPr>
              <a:t>NS</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enefit </a:t>
            </a:r>
            <a:r>
              <a:rPr lang="en-US" sz="2400" dirty="0">
                <a:latin typeface="Times New Roman" panose="02020603050405020304" pitchFamily="18" charset="0"/>
                <a:cs typeface="Times New Roman" panose="02020603050405020304" pitchFamily="18" charset="0"/>
              </a:rPr>
              <a:t>health </a:t>
            </a:r>
            <a:r>
              <a:rPr lang="en-US" sz="2400" dirty="0" smtClean="0">
                <a:latin typeface="Times New Roman" panose="02020603050405020304" pitchFamily="18" charset="0"/>
                <a:cs typeface="Times New Roman" panose="02020603050405020304" pitchFamily="18" charset="0"/>
              </a:rPr>
              <a:t>more than harm</a:t>
            </a:r>
            <a:endParaRPr lang="en-US" sz="2400" b="1" dirty="0" smtClean="0">
              <a:latin typeface="Times New Roman" panose="02020603050405020304" pitchFamily="18" charset="0"/>
              <a:cs typeface="Times New Roman" panose="02020603050405020304" pitchFamily="18" charset="0"/>
            </a:endParaRP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smtClean="0">
                <a:latin typeface="Times New Roman" panose="02020603050405020304" pitchFamily="18" charset="0"/>
                <a:cs typeface="Times New Roman" panose="02020603050405020304" pitchFamily="18" charset="0"/>
              </a:rPr>
              <a:t>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82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7103"/>
            <a:ext cx="10515600" cy="5309860"/>
          </a:xfrm>
        </p:spPr>
        <p:txBody>
          <a:bodyPr>
            <a:normAutofit/>
          </a:bodyPr>
          <a:lstStyle/>
          <a:p>
            <a:pPr marL="0" indent="0">
              <a:lnSpc>
                <a:spcPct val="200000"/>
              </a:lnSpc>
              <a:buNone/>
            </a:pPr>
            <a:r>
              <a:rPr lang="en-US" sz="2400" b="1" dirty="0" smtClean="0">
                <a:latin typeface="Times New Roman" panose="02020603050405020304" pitchFamily="18" charset="0"/>
                <a:cs typeface="Times New Roman" panose="02020603050405020304" pitchFamily="18" charset="0"/>
              </a:rPr>
              <a:t>Results of meta-analyses: </a:t>
            </a:r>
          </a:p>
          <a:p>
            <a:pPr>
              <a:lnSpc>
                <a:spcPct val="200000"/>
              </a:lnSpc>
            </a:pPr>
            <a:r>
              <a:rPr lang="en-US" sz="2400" dirty="0" smtClean="0">
                <a:latin typeface="Times New Roman" panose="02020603050405020304" pitchFamily="18" charset="0"/>
                <a:cs typeface="Times New Roman" panose="02020603050405020304" pitchFamily="18" charset="0"/>
              </a:rPr>
              <a:t>coffee </a:t>
            </a:r>
            <a:r>
              <a:rPr lang="en-US" sz="2400" dirty="0">
                <a:latin typeface="Times New Roman" panose="02020603050405020304" pitchFamily="18" charset="0"/>
                <a:cs typeface="Times New Roman" panose="02020603050405020304" pitchFamily="18" charset="0"/>
              </a:rPr>
              <a:t>consumption </a:t>
            </a:r>
            <a:r>
              <a:rPr lang="en-US" sz="2400" dirty="0" smtClean="0">
                <a:latin typeface="Times New Roman" panose="02020603050405020304" pitchFamily="18" charset="0"/>
                <a:cs typeface="Times New Roman" panose="02020603050405020304" pitchFamily="18" charset="0"/>
              </a:rPr>
              <a:t>leads to: </a:t>
            </a:r>
          </a:p>
          <a:p>
            <a:pPr>
              <a:lnSpc>
                <a:spcPct val="200000"/>
              </a:lnSpc>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29% lower risk </a:t>
            </a:r>
            <a:r>
              <a:rPr lang="en-US" sz="2400" dirty="0" smtClean="0">
                <a:latin typeface="Times New Roman" panose="02020603050405020304" pitchFamily="18" charset="0"/>
                <a:cs typeface="Times New Roman" panose="02020603050405020304" pitchFamily="18" charset="0"/>
              </a:rPr>
              <a:t>of NAFLD</a:t>
            </a:r>
          </a:p>
          <a:p>
            <a:pPr>
              <a:lnSpc>
                <a:spcPct val="200000"/>
              </a:lnSpc>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30%-</a:t>
            </a:r>
            <a:r>
              <a:rPr lang="en-US" sz="2400" dirty="0" smtClean="0">
                <a:latin typeface="Times New Roman" panose="02020603050405020304" pitchFamily="18" charset="0"/>
                <a:cs typeface="Times New Roman" panose="02020603050405020304" pitchFamily="18" charset="0"/>
              </a:rPr>
              <a:t>39% lower </a:t>
            </a:r>
            <a:r>
              <a:rPr lang="en-US" sz="2400" dirty="0">
                <a:latin typeface="Times New Roman" panose="02020603050405020304" pitchFamily="18" charset="0"/>
                <a:cs typeface="Times New Roman" panose="02020603050405020304" pitchFamily="18" charset="0"/>
              </a:rPr>
              <a:t>risk of liver </a:t>
            </a:r>
            <a:r>
              <a:rPr lang="en-US" sz="2400" dirty="0" smtClean="0">
                <a:latin typeface="Times New Roman" panose="02020603050405020304" pitchFamily="18" charset="0"/>
                <a:cs typeface="Times New Roman" panose="02020603050405020304" pitchFamily="18" charset="0"/>
              </a:rPr>
              <a:t>fibrosis</a:t>
            </a:r>
          </a:p>
          <a:p>
            <a:pPr>
              <a:lnSpc>
                <a:spcPct val="200000"/>
              </a:lnSpc>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39% lower risk </a:t>
            </a:r>
            <a:r>
              <a:rPr lang="en-US" sz="2400" dirty="0" smtClean="0">
                <a:latin typeface="Times New Roman" panose="02020603050405020304" pitchFamily="18" charset="0"/>
                <a:cs typeface="Times New Roman" panose="02020603050405020304" pitchFamily="18" charset="0"/>
              </a:rPr>
              <a:t>of cirrhosis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593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1523"/>
          </a:xfrm>
        </p:spPr>
        <p:txBody>
          <a:bodyPr>
            <a:normAutofit/>
          </a:bodyPr>
          <a:lstStyle/>
          <a:p>
            <a:r>
              <a:rPr lang="en-US" sz="2800" b="1" dirty="0" smtClean="0">
                <a:solidFill>
                  <a:schemeClr val="dk1"/>
                </a:solidFill>
                <a:latin typeface="Times New Roman" panose="02020603050405020304" pitchFamily="18" charset="0"/>
                <a:cs typeface="Times New Roman" panose="02020603050405020304" pitchFamily="18" charset="0"/>
              </a:rPr>
              <a:t>Exercise </a:t>
            </a:r>
            <a:endParaRPr lang="en-US" sz="2800" b="1" dirty="0"/>
          </a:p>
        </p:txBody>
      </p:sp>
      <p:sp>
        <p:nvSpPr>
          <p:cNvPr id="3" name="Content Placeholder 2"/>
          <p:cNvSpPr>
            <a:spLocks noGrp="1"/>
          </p:cNvSpPr>
          <p:nvPr>
            <p:ph idx="1"/>
          </p:nvPr>
        </p:nvSpPr>
        <p:spPr>
          <a:xfrm>
            <a:off x="838200" y="1387366"/>
            <a:ext cx="10515600" cy="4789597"/>
          </a:xfrm>
        </p:spPr>
        <p:txBody>
          <a:bodyPr>
            <a:normAutofit/>
          </a:bodyPr>
          <a:lstStyle/>
          <a:p>
            <a:pPr>
              <a:lnSpc>
                <a:spcPct val="200000"/>
              </a:lnSpc>
            </a:pPr>
            <a:r>
              <a:rPr lang="en-US" sz="2400" b="1" dirty="0" smtClean="0">
                <a:latin typeface="Times New Roman" panose="02020603050405020304" pitchFamily="18" charset="0"/>
                <a:cs typeface="Times New Roman" panose="02020603050405020304" pitchFamily="18" charset="0"/>
              </a:rPr>
              <a:t>EASL 2016: </a:t>
            </a:r>
            <a:r>
              <a:rPr lang="en-US" sz="2400" dirty="0" smtClean="0">
                <a:latin typeface="Times New Roman" panose="02020603050405020304" pitchFamily="18" charset="0"/>
                <a:cs typeface="Times New Roman" panose="02020603050405020304" pitchFamily="18" charset="0"/>
              </a:rPr>
              <a:t>150-200 min/</a:t>
            </a:r>
            <a:r>
              <a:rPr lang="en-US" sz="2400" dirty="0" err="1" smtClean="0">
                <a:latin typeface="Times New Roman" panose="02020603050405020304" pitchFamily="18" charset="0"/>
                <a:cs typeface="Times New Roman" panose="02020603050405020304" pitchFamily="18" charset="0"/>
              </a:rPr>
              <a:t>wk</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moderate intensity </a:t>
            </a:r>
            <a:r>
              <a:rPr lang="en-US" sz="2400" dirty="0">
                <a:latin typeface="Times New Roman" panose="02020603050405020304" pitchFamily="18" charset="0"/>
                <a:cs typeface="Times New Roman" panose="02020603050405020304" pitchFamily="18" charset="0"/>
              </a:rPr>
              <a:t>aerobic </a:t>
            </a:r>
            <a:r>
              <a:rPr lang="en-US" sz="2400" dirty="0" smtClean="0">
                <a:latin typeface="Times New Roman" panose="02020603050405020304" pitchFamily="18" charset="0"/>
                <a:cs typeface="Times New Roman" panose="02020603050405020304" pitchFamily="18" charset="0"/>
              </a:rPr>
              <a:t>PA (3-5 sessions) and resistance </a:t>
            </a:r>
            <a:r>
              <a:rPr lang="en-US" sz="2400" dirty="0">
                <a:latin typeface="Times New Roman" panose="02020603050405020304" pitchFamily="18" charset="0"/>
                <a:cs typeface="Times New Roman" panose="02020603050405020304" pitchFamily="18" charset="0"/>
              </a:rPr>
              <a:t>training is also </a:t>
            </a:r>
            <a:r>
              <a:rPr lang="en-US" sz="2400" dirty="0" smtClean="0">
                <a:latin typeface="Times New Roman" panose="02020603050405020304" pitchFamily="18" charset="0"/>
                <a:cs typeface="Times New Roman" panose="02020603050405020304" pitchFamily="18" charset="0"/>
              </a:rPr>
              <a:t>effective</a:t>
            </a:r>
          </a:p>
          <a:p>
            <a:pPr>
              <a:lnSpc>
                <a:spcPct val="200000"/>
              </a:lnSpc>
            </a:pPr>
            <a:r>
              <a:rPr lang="en-US" sz="2400" b="1" dirty="0">
                <a:latin typeface="Times New Roman" panose="02020603050405020304" pitchFamily="18" charset="0"/>
                <a:cs typeface="Times New Roman" panose="02020603050405020304" pitchFamily="18" charset="0"/>
              </a:rPr>
              <a:t>AASLD </a:t>
            </a:r>
            <a:r>
              <a:rPr lang="en-US" sz="2400" b="1" dirty="0" smtClean="0">
                <a:latin typeface="Times New Roman" panose="02020603050405020304" pitchFamily="18" charset="0"/>
                <a:cs typeface="Times New Roman" panose="02020603050405020304" pitchFamily="18" charset="0"/>
              </a:rPr>
              <a:t>2018:</a:t>
            </a:r>
            <a:r>
              <a:rPr lang="en-US" sz="2400" dirty="0" smtClean="0">
                <a:latin typeface="Times New Roman" panose="02020603050405020304" pitchFamily="18" charset="0"/>
                <a:cs typeface="Times New Roman" panose="02020603050405020304" pitchFamily="18" charset="0"/>
              </a:rPr>
              <a:t> &gt;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150 min/</a:t>
            </a:r>
            <a:r>
              <a:rPr lang="en-US" sz="2400" dirty="0" err="1" smtClean="0">
                <a:latin typeface="Times New Roman" panose="02020603050405020304" pitchFamily="18" charset="0"/>
                <a:cs typeface="Times New Roman" panose="02020603050405020304" pitchFamily="18" charset="0"/>
              </a:rPr>
              <a:t>wk</a:t>
            </a:r>
            <a:r>
              <a:rPr lang="en-US" sz="2400" dirty="0" smtClean="0">
                <a:latin typeface="Times New Roman" panose="02020603050405020304" pitchFamily="18" charset="0"/>
                <a:cs typeface="Times New Roman" panose="02020603050405020304" pitchFamily="18" charset="0"/>
              </a:rPr>
              <a:t> moderate </a:t>
            </a:r>
            <a:r>
              <a:rPr lang="en-US" sz="2400" dirty="0">
                <a:latin typeface="Times New Roman" panose="02020603050405020304" pitchFamily="18" charset="0"/>
                <a:cs typeface="Times New Roman" panose="02020603050405020304" pitchFamily="18" charset="0"/>
              </a:rPr>
              <a:t>intensity </a:t>
            </a:r>
            <a:r>
              <a:rPr lang="en-US" sz="2400" dirty="0" smtClean="0">
                <a:latin typeface="Times New Roman" panose="02020603050405020304" pitchFamily="18" charset="0"/>
                <a:cs typeface="Times New Roman" panose="02020603050405020304" pitchFamily="18" charset="0"/>
              </a:rPr>
              <a:t>PA</a:t>
            </a:r>
          </a:p>
          <a:p>
            <a:pPr>
              <a:lnSpc>
                <a:spcPct val="200000"/>
              </a:lnSpc>
            </a:pPr>
            <a:r>
              <a:rPr lang="en-US" sz="2400" b="1" dirty="0" smtClean="0">
                <a:latin typeface="Times New Roman" panose="02020603050405020304" pitchFamily="18" charset="0"/>
                <a:cs typeface="Times New Roman" panose="02020603050405020304" pitchFamily="18" charset="0"/>
              </a:rPr>
              <a:t>ESPEN 2019: </a:t>
            </a:r>
            <a:r>
              <a:rPr lang="en-US" sz="2400" dirty="0">
                <a:latin typeface="Times New Roman" panose="02020603050405020304" pitchFamily="18" charset="0"/>
                <a:cs typeface="Times New Roman" panose="02020603050405020304" pitchFamily="18" charset="0"/>
              </a:rPr>
              <a:t>Increase physical </a:t>
            </a:r>
            <a:r>
              <a:rPr lang="en-US" sz="2400" dirty="0" smtClean="0">
                <a:latin typeface="Times New Roman" panose="02020603050405020304" pitchFamily="18" charset="0"/>
                <a:cs typeface="Times New Roman" panose="02020603050405020304" pitchFamily="18" charset="0"/>
              </a:rPr>
              <a:t>activity</a:t>
            </a:r>
          </a:p>
          <a:p>
            <a:pPr>
              <a:lnSpc>
                <a:spcPct val="200000"/>
              </a:lnSpc>
            </a:pPr>
            <a:r>
              <a:rPr lang="en-US" sz="2400" b="1" dirty="0" smtClean="0">
                <a:latin typeface="Times New Roman" panose="02020603050405020304" pitchFamily="18" charset="0"/>
                <a:cs typeface="Times New Roman" panose="02020603050405020304" pitchFamily="18" charset="0"/>
              </a:rPr>
              <a:t>APASL 2020: </a:t>
            </a:r>
            <a:r>
              <a:rPr lang="en-US" sz="2400" dirty="0">
                <a:latin typeface="Times New Roman" panose="02020603050405020304" pitchFamily="18" charset="0"/>
                <a:cs typeface="Times New Roman" panose="02020603050405020304" pitchFamily="18" charset="0"/>
              </a:rPr>
              <a:t>Aerobic exercise and resistance training</a:t>
            </a:r>
          </a:p>
        </p:txBody>
      </p:sp>
    </p:spTree>
    <p:extLst>
      <p:ext uri="{BB962C8B-B14F-4D97-AF65-F5344CB8AC3E}">
        <p14:creationId xmlns:p14="http://schemas.microsoft.com/office/powerpoint/2010/main" val="2433926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058221"/>
          </a:xfrm>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Treatment: pharmacotherapy</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233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Treatment should be indicated in:</a:t>
            </a:r>
          </a:p>
          <a:p>
            <a:pPr lvl="1">
              <a:lnSpc>
                <a:spcPct val="150000"/>
              </a:lnSpc>
            </a:pPr>
            <a:r>
              <a:rPr lang="en-US" dirty="0" smtClean="0">
                <a:latin typeface="Times New Roman" panose="02020603050405020304" pitchFamily="18" charset="0"/>
                <a:cs typeface="Times New Roman" panose="02020603050405020304" pitchFamily="18" charset="0"/>
              </a:rPr>
              <a:t>Progressive NASH</a:t>
            </a:r>
          </a:p>
          <a:p>
            <a:pPr lvl="1">
              <a:lnSpc>
                <a:spcPct val="150000"/>
              </a:lnSpc>
            </a:pPr>
            <a:r>
              <a:rPr lang="en-US" dirty="0" smtClean="0">
                <a:latin typeface="Times New Roman" panose="02020603050405020304" pitchFamily="18" charset="0"/>
                <a:cs typeface="Times New Roman" panose="02020603050405020304" pitchFamily="18" charset="0"/>
              </a:rPr>
              <a:t>Early-stage NASH with risk of fibrosis progression*</a:t>
            </a:r>
          </a:p>
          <a:p>
            <a:pPr lvl="1">
              <a:lnSpc>
                <a:spcPct val="150000"/>
              </a:lnSpc>
            </a:pPr>
            <a:r>
              <a:rPr lang="en-US" dirty="0" smtClean="0">
                <a:latin typeface="Times New Roman" panose="02020603050405020304" pitchFamily="18" charset="0"/>
                <a:cs typeface="Times New Roman" panose="02020603050405020304" pitchFamily="18" charset="0"/>
              </a:rPr>
              <a:t>Active NASH with high </a:t>
            </a:r>
            <a:r>
              <a:rPr lang="en-US" dirty="0" err="1" smtClean="0">
                <a:latin typeface="Times New Roman" panose="02020603050405020304" pitchFamily="18" charset="0"/>
                <a:cs typeface="Times New Roman" panose="02020603050405020304" pitchFamily="18" charset="0"/>
              </a:rPr>
              <a:t>necroinflammatory</a:t>
            </a:r>
            <a:r>
              <a:rPr lang="en-US" dirty="0" smtClean="0">
                <a:latin typeface="Times New Roman" panose="02020603050405020304" pitchFamily="18" charset="0"/>
                <a:cs typeface="Times New Roman" panose="02020603050405020304" pitchFamily="18" charset="0"/>
              </a:rPr>
              <a:t> activity</a:t>
            </a: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27671" y="4125869"/>
            <a:ext cx="5280612" cy="1200329"/>
          </a:xfrm>
          <a:prstGeom prst="rect">
            <a:avLst/>
          </a:prstGeom>
          <a:solidFill>
            <a:srgbClr val="FFFFFF"/>
          </a:solidFill>
          <a:ln w="38100">
            <a:solidFill>
              <a:srgbClr val="004B87"/>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No drugs are approved for NASH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 specific therapy can be recommended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Any drug treatment is off label</a:t>
            </a:r>
            <a:endParaRPr kumimoji="0" lang="en-GB"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27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028" y="331076"/>
            <a:ext cx="10957034" cy="6243145"/>
          </a:xfrm>
        </p:spPr>
        <p:txBody>
          <a:bodyPr>
            <a:normAutofit/>
          </a:bodyPr>
          <a:lstStyle/>
          <a:p>
            <a:pPr marL="0" indent="0">
              <a:lnSpc>
                <a:spcPct val="150000"/>
              </a:lnSpc>
              <a:buNone/>
            </a:pPr>
            <a:r>
              <a:rPr lang="en-US" sz="2400" b="1" i="1" dirty="0" smtClean="0">
                <a:latin typeface="Times New Roman" panose="02020603050405020304" pitchFamily="18" charset="0"/>
                <a:cs typeface="Times New Roman" panose="02020603050405020304" pitchFamily="18" charset="0"/>
              </a:rPr>
              <a:t>Pioglitazone (</a:t>
            </a:r>
            <a:r>
              <a:rPr lang="en-US" sz="2400" b="1" i="1" dirty="0">
                <a:latin typeface="Times New Roman" panose="02020603050405020304" pitchFamily="18" charset="0"/>
                <a:cs typeface="Times New Roman" panose="02020603050405020304" pitchFamily="18" charset="0"/>
              </a:rPr>
              <a:t>PPAR</a:t>
            </a:r>
            <a:r>
              <a:rPr lang="en-US" sz="2400" b="1" i="1" dirty="0">
                <a:latin typeface="Times New Roman" panose="02020603050405020304" pitchFamily="18" charset="0"/>
                <a:cs typeface="Times New Roman" panose="02020603050405020304" pitchFamily="18" charset="0"/>
                <a:sym typeface="Symbol" panose="05050102010706020507" pitchFamily="18" charset="2"/>
              </a:rPr>
              <a:t> </a:t>
            </a:r>
            <a:r>
              <a:rPr lang="en-US" sz="2400" b="1" i="1" dirty="0" smtClean="0">
                <a:latin typeface="Times New Roman" panose="02020603050405020304" pitchFamily="18" charset="0"/>
                <a:cs typeface="Times New Roman" panose="02020603050405020304" pitchFamily="18" charset="0"/>
                <a:sym typeface="Symbol" panose="05050102010706020507" pitchFamily="18" charset="2"/>
              </a:rPr>
              <a:t>agonist)</a:t>
            </a:r>
            <a:endParaRPr lang="en-US" sz="2400" b="1" i="1"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Improved all histological features except fibrosis</a:t>
            </a:r>
          </a:p>
          <a:p>
            <a:pPr>
              <a:lnSpc>
                <a:spcPct val="150000"/>
              </a:lnSpc>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Achieved resolution of NASH more often</a:t>
            </a:r>
          </a:p>
          <a:p>
            <a:pPr marL="914400" lvl="2" indent="0">
              <a:lnSpc>
                <a:spcPct val="150000"/>
              </a:lnSpc>
              <a:buNone/>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0" indent="0">
              <a:lnSpc>
                <a:spcPct val="150000"/>
              </a:lnSpc>
              <a:buNone/>
            </a:pPr>
            <a:r>
              <a:rPr lang="en-GB" sz="2400" b="1" i="1" dirty="0">
                <a:latin typeface="Times New Roman" panose="02020603050405020304" pitchFamily="18" charset="0"/>
                <a:cs typeface="Times New Roman" panose="02020603050405020304" pitchFamily="18" charset="0"/>
              </a:rPr>
              <a:t>Vitamin </a:t>
            </a:r>
            <a:r>
              <a:rPr lang="en-GB" sz="2400" b="1" i="1" dirty="0" smtClean="0">
                <a:latin typeface="Times New Roman" panose="02020603050405020304" pitchFamily="18" charset="0"/>
                <a:cs typeface="Times New Roman" panose="02020603050405020304" pitchFamily="18" charset="0"/>
              </a:rPr>
              <a:t>E </a:t>
            </a:r>
            <a:r>
              <a:rPr lang="en-GB" sz="2400" b="1" dirty="0" smtClean="0">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800 </a:t>
            </a:r>
            <a:r>
              <a:rPr lang="en-GB" sz="2400" b="1" dirty="0" smtClean="0">
                <a:latin typeface="Times New Roman" panose="02020603050405020304" pitchFamily="18" charset="0"/>
                <a:cs typeface="Times New Roman" panose="02020603050405020304" pitchFamily="18" charset="0"/>
              </a:rPr>
              <a:t>IU/d)</a:t>
            </a:r>
          </a:p>
          <a:p>
            <a:pPr>
              <a:lnSpc>
                <a:spcPct val="150000"/>
              </a:lnSpc>
            </a:pPr>
            <a:r>
              <a:rPr lang="en-GB" sz="2400" dirty="0" smtClean="0">
                <a:latin typeface="Times New Roman" panose="02020603050405020304" pitchFamily="18" charset="0"/>
                <a:cs typeface="Times New Roman" panose="02020603050405020304" pitchFamily="18" charset="0"/>
              </a:rPr>
              <a:t>Improve </a:t>
            </a:r>
            <a:r>
              <a:rPr lang="en-GB" sz="2400" dirty="0" err="1" smtClean="0">
                <a:latin typeface="Times New Roman" panose="02020603050405020304" pitchFamily="18" charset="0"/>
                <a:cs typeface="Times New Roman" panose="02020603050405020304" pitchFamily="18" charset="0"/>
              </a:rPr>
              <a:t>steatosis</a:t>
            </a:r>
            <a:r>
              <a:rPr lang="en-GB" sz="2400" dirty="0" smtClean="0">
                <a:latin typeface="Times New Roman" panose="02020603050405020304" pitchFamily="18" charset="0"/>
                <a:cs typeface="Times New Roman" panose="02020603050405020304" pitchFamily="18" charset="0"/>
              </a:rPr>
              <a:t>, inflammation and ballooning </a:t>
            </a:r>
          </a:p>
          <a:p>
            <a:pPr>
              <a:lnSpc>
                <a:spcPct val="150000"/>
              </a:lnSpc>
            </a:pPr>
            <a:r>
              <a:rPr lang="en-GB" sz="2400" dirty="0" smtClean="0">
                <a:latin typeface="Times New Roman" panose="02020603050405020304" pitchFamily="18" charset="0"/>
                <a:cs typeface="Times New Roman" panose="02020603050405020304" pitchFamily="18" charset="0"/>
              </a:rPr>
              <a:t>Resolve NASH in some patients</a:t>
            </a:r>
          </a:p>
          <a:p>
            <a:pPr>
              <a:lnSpc>
                <a:spcPct val="150000"/>
              </a:lnSpc>
            </a:pPr>
            <a:r>
              <a:rPr lang="en-GB" sz="2400" dirty="0" smtClean="0">
                <a:latin typeface="Times New Roman" panose="02020603050405020304" pitchFamily="18" charset="0"/>
                <a:cs typeface="Times New Roman" panose="02020603050405020304" pitchFamily="18" charset="0"/>
              </a:rPr>
              <a:t>Concerns about long-term safety exist</a:t>
            </a:r>
          </a:p>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The optimal duration of therapy is unknown               up 6 months</a:t>
            </a:r>
          </a:p>
          <a:p>
            <a:pPr>
              <a:lnSpc>
                <a:spcPct val="150000"/>
              </a:lnSpc>
            </a:pPr>
            <a:endParaRPr lang="en-GB" sz="24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828221" y="5917524"/>
            <a:ext cx="774259" cy="225572"/>
          </a:xfrm>
          <a:prstGeom prst="rect">
            <a:avLst/>
          </a:prstGeom>
        </p:spPr>
      </p:pic>
    </p:spTree>
    <p:extLst>
      <p:ext uri="{BB962C8B-B14F-4D97-AF65-F5344CB8AC3E}">
        <p14:creationId xmlns:p14="http://schemas.microsoft.com/office/powerpoint/2010/main" val="343273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25752" y="140970"/>
            <a:ext cx="10494784" cy="769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Times New Roman" panose="02020603050405020304" pitchFamily="18" charset="0"/>
                <a:cs typeface="Times New Roman" panose="02020603050405020304" pitchFamily="18" charset="0"/>
              </a:rPr>
              <a:t>Spectrum of NAFLD and concurrent disease</a:t>
            </a:r>
            <a:endParaRPr lang="en-GB" sz="2800" b="1" dirty="0">
              <a:latin typeface="Times New Roman" panose="02020603050405020304" pitchFamily="18" charset="0"/>
              <a:cs typeface="Times New Roman" panose="02020603050405020304" pitchFamily="18" charset="0"/>
            </a:endParaRPr>
          </a:p>
        </p:txBody>
      </p:sp>
      <p:sp>
        <p:nvSpPr>
          <p:cNvPr id="5" name="Text Placeholder 5"/>
          <p:cNvSpPr txBox="1">
            <a:spLocks/>
          </p:cNvSpPr>
          <p:nvPr/>
        </p:nvSpPr>
        <p:spPr>
          <a:xfrm>
            <a:off x="1220512" y="6495697"/>
            <a:ext cx="10025871" cy="170237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latin typeface="Times New Roman" panose="02020603050405020304" pitchFamily="18" charset="0"/>
                <a:cs typeface="Times New Roman" panose="02020603050405020304" pitchFamily="18" charset="0"/>
              </a:rPr>
              <a:t>*Also called primary NAFLD and associated with metabolic risk factors/components of </a:t>
            </a:r>
            <a:r>
              <a:rPr lang="en-GB" dirty="0" err="1" smtClean="0">
                <a:latin typeface="Times New Roman" panose="02020603050405020304" pitchFamily="18" charset="0"/>
                <a:cs typeface="Times New Roman" panose="02020603050405020304" pitchFamily="18" charset="0"/>
              </a:rPr>
              <a:t>MetS</a:t>
            </a:r>
            <a:r>
              <a:rPr lang="en-GB" dirty="0" smtClean="0">
                <a:latin typeface="Times New Roman" panose="02020603050405020304" pitchFamily="18" charset="0"/>
                <a:cs typeface="Times New Roman" panose="02020603050405020304" pitchFamily="18" charset="0"/>
              </a:rPr>
              <a:t>: 1. Waist circumference ≥94/≥80 cm for </a:t>
            </a:r>
            <a:r>
              <a:rPr lang="en-GB" dirty="0" err="1" smtClean="0">
                <a:latin typeface="Times New Roman" panose="02020603050405020304" pitchFamily="18" charset="0"/>
                <a:cs typeface="Times New Roman" panose="02020603050405020304" pitchFamily="18" charset="0"/>
              </a:rPr>
              <a:t>Europid</a:t>
            </a:r>
            <a:r>
              <a:rPr lang="en-GB" dirty="0" smtClean="0">
                <a:latin typeface="Times New Roman" panose="02020603050405020304" pitchFamily="18" charset="0"/>
                <a:cs typeface="Times New Roman" panose="02020603050405020304" pitchFamily="18" charset="0"/>
              </a:rPr>
              <a:t> men/women; 2. Arterial pressure ≥130/85 mmHg or treated for hypertension; 3. Fasting glucose ≥100 mg/dl (5.6 </a:t>
            </a:r>
            <a:r>
              <a:rPr lang="en-GB" dirty="0" err="1" smtClean="0">
                <a:latin typeface="Times New Roman" panose="02020603050405020304" pitchFamily="18" charset="0"/>
                <a:cs typeface="Times New Roman" panose="02020603050405020304" pitchFamily="18" charset="0"/>
              </a:rPr>
              <a:t>mmol</a:t>
            </a:r>
            <a:r>
              <a:rPr lang="en-GB" dirty="0" smtClean="0">
                <a:latin typeface="Times New Roman" panose="02020603050405020304" pitchFamily="18" charset="0"/>
                <a:cs typeface="Times New Roman" panose="02020603050405020304" pitchFamily="18" charset="0"/>
              </a:rPr>
              <a:t>/L) or treated for T2DM; 4. Serum </a:t>
            </a:r>
            <a:r>
              <a:rPr lang="en-GB" dirty="0" err="1" smtClean="0">
                <a:latin typeface="Times New Roman" panose="02020603050405020304" pitchFamily="18" charset="0"/>
                <a:cs typeface="Times New Roman" panose="02020603050405020304" pitchFamily="18" charset="0"/>
              </a:rPr>
              <a:t>triacylglycerols</a:t>
            </a:r>
            <a:r>
              <a:rPr lang="en-GB" dirty="0" smtClean="0">
                <a:latin typeface="Times New Roman" panose="02020603050405020304" pitchFamily="18" charset="0"/>
                <a:cs typeface="Times New Roman" panose="02020603050405020304" pitchFamily="18" charset="0"/>
              </a:rPr>
              <a:t> &gt;150 mg/dl (&gt;1.7 </a:t>
            </a:r>
            <a:r>
              <a:rPr lang="en-GB" dirty="0" err="1" smtClean="0">
                <a:latin typeface="Times New Roman" panose="02020603050405020304" pitchFamily="18" charset="0"/>
                <a:cs typeface="Times New Roman" panose="02020603050405020304" pitchFamily="18" charset="0"/>
              </a:rPr>
              <a:t>mmol</a:t>
            </a:r>
            <a:r>
              <a:rPr lang="en-GB" dirty="0" smtClean="0">
                <a:latin typeface="Times New Roman" panose="02020603050405020304" pitchFamily="18" charset="0"/>
                <a:cs typeface="Times New Roman" panose="02020603050405020304" pitchFamily="18" charset="0"/>
              </a:rPr>
              <a:t>/L); 5. HDL cholesterol &lt;40/50 mg/dl for men/women (&lt;1.0/&lt;1.3 </a:t>
            </a:r>
            <a:r>
              <a:rPr lang="en-GB" dirty="0" err="1" smtClean="0">
                <a:latin typeface="Times New Roman" panose="02020603050405020304" pitchFamily="18" charset="0"/>
                <a:cs typeface="Times New Roman" panose="02020603050405020304" pitchFamily="18" charset="0"/>
              </a:rPr>
              <a:t>mmol</a:t>
            </a:r>
            <a:r>
              <a:rPr lang="en-GB" dirty="0" smtClean="0">
                <a:latin typeface="Times New Roman" panose="02020603050405020304" pitchFamily="18" charset="0"/>
                <a:cs typeface="Times New Roman" panose="02020603050405020304" pitchFamily="18" charset="0"/>
              </a:rPr>
              <a:t>/L); </a:t>
            </a:r>
            <a:r>
              <a:rPr lang="en-GB" b="1" baseline="30000" dirty="0" smtClean="0">
                <a:solidFill>
                  <a:schemeClr val="dk1"/>
                </a:solidFill>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Also called secondary NAFLD. Note that primary and secondary NAFLD may coexist in individual patients. Also NAFLD and AFLD may coexist in subjects with metabolic risk factors and drinking habits above safe limits; </a:t>
            </a:r>
            <a:r>
              <a:rPr lang="en-GB" baseline="30000"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Can occur in the absence of cirrhosis and histological evidence of NASH, but with metabolic risk factors suggestive of ‘‘burned-out” NASH</a:t>
            </a:r>
          </a:p>
          <a:p>
            <a:r>
              <a:rPr lang="en-GB" dirty="0" smtClean="0">
                <a:latin typeface="Times New Roman" panose="02020603050405020304" pitchFamily="18" charset="0"/>
                <a:cs typeface="Times New Roman" panose="02020603050405020304" pitchFamily="18" charset="0"/>
              </a:rPr>
              <a:t>EASL–EASD–EASO CPG NAFLD.</a:t>
            </a:r>
            <a:r>
              <a:rPr lang="en-US" dirty="0" smtClean="0">
                <a:latin typeface="Times New Roman" panose="02020603050405020304" pitchFamily="18" charset="0"/>
                <a:cs typeface="Times New Roman" panose="02020603050405020304" pitchFamily="18" charset="0"/>
              </a:rPr>
              <a:t> J </a:t>
            </a:r>
            <a:r>
              <a:rPr lang="en-US" dirty="0" err="1" smtClean="0">
                <a:latin typeface="Times New Roman" panose="02020603050405020304" pitchFamily="18" charset="0"/>
                <a:cs typeface="Times New Roman" panose="02020603050405020304" pitchFamily="18" charset="0"/>
              </a:rPr>
              <a:t>Hepatol</a:t>
            </a:r>
            <a:r>
              <a:rPr lang="en-US" dirty="0" smtClean="0">
                <a:latin typeface="Times New Roman" panose="02020603050405020304" pitchFamily="18" charset="0"/>
                <a:cs typeface="Times New Roman" panose="02020603050405020304" pitchFamily="18" charset="0"/>
              </a:rPr>
              <a:t> 2016;64:1388–402</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1788402891"/>
              </p:ext>
            </p:extLst>
          </p:nvPr>
        </p:nvGraphicFramePr>
        <p:xfrm>
          <a:off x="425451" y="910588"/>
          <a:ext cx="10494784" cy="5975785"/>
        </p:xfrm>
        <a:graphic>
          <a:graphicData uri="http://schemas.openxmlformats.org/drawingml/2006/table">
            <a:tbl>
              <a:tblPr firstRow="1" bandRow="1">
                <a:tableStyleId>{5C22544A-7EE6-4342-B048-85BDC9FD1C3A}</a:tableStyleId>
              </a:tblPr>
              <a:tblGrid>
                <a:gridCol w="4226760">
                  <a:extLst>
                    <a:ext uri="{9D8B030D-6E8A-4147-A177-3AD203B41FA5}">
                      <a16:colId xmlns:a16="http://schemas.microsoft.com/office/drawing/2014/main" xmlns="" val="20000"/>
                    </a:ext>
                  </a:extLst>
                </a:gridCol>
                <a:gridCol w="6268024">
                  <a:extLst>
                    <a:ext uri="{9D8B030D-6E8A-4147-A177-3AD203B41FA5}">
                      <a16:colId xmlns:a16="http://schemas.microsoft.com/office/drawing/2014/main" xmlns="" val="20001"/>
                    </a:ext>
                  </a:extLst>
                </a:gridCol>
              </a:tblGrid>
              <a:tr h="471879">
                <a:tc>
                  <a:txBody>
                    <a:bodyPr/>
                    <a:lstStyle/>
                    <a:p>
                      <a:r>
                        <a:rPr lang="en-GB" sz="2400" dirty="0">
                          <a:latin typeface="Times New Roman" panose="02020603050405020304" pitchFamily="18" charset="0"/>
                          <a:cs typeface="Times New Roman" panose="02020603050405020304" pitchFamily="18" charset="0"/>
                        </a:rPr>
                        <a:t>Sub-classification</a:t>
                      </a:r>
                      <a:r>
                        <a:rPr lang="en-GB" sz="2400" baseline="0" dirty="0">
                          <a:latin typeface="Times New Roman" panose="02020603050405020304" pitchFamily="18" charset="0"/>
                          <a:cs typeface="Times New Roman" panose="02020603050405020304" pitchFamily="18" charset="0"/>
                        </a:rPr>
                        <a:t> of </a:t>
                      </a:r>
                      <a:r>
                        <a:rPr lang="en-GB" sz="2400" baseline="0" dirty="0" smtClean="0">
                          <a:latin typeface="Times New Roman" panose="02020603050405020304" pitchFamily="18" charset="0"/>
                          <a:cs typeface="Times New Roman" panose="02020603050405020304" pitchFamily="18" charset="0"/>
                        </a:rPr>
                        <a:t>NAFLD</a:t>
                      </a:r>
                      <a:endParaRPr lang="en-GB" sz="2400" dirty="0">
                        <a:latin typeface="Times New Roman" panose="02020603050405020304" pitchFamily="18" charset="0"/>
                        <a:cs typeface="Times New Roman" panose="02020603050405020304" pitchFamily="18" charset="0"/>
                      </a:endParaRP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400">
                          <a:latin typeface="Times New Roman" panose="02020603050405020304" pitchFamily="18" charset="0"/>
                          <a:cs typeface="Times New Roman" panose="02020603050405020304" pitchFamily="18" charset="0"/>
                        </a:rPr>
                        <a:t>Most common concurrent diseases</a:t>
                      </a: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1533606">
                <a:tc>
                  <a:txBody>
                    <a:bodyPr/>
                    <a:lstStyle/>
                    <a:p>
                      <a:r>
                        <a:rPr lang="en-GB" sz="2400" b="1" dirty="0">
                          <a:latin typeface="Times New Roman" panose="02020603050405020304" pitchFamily="18" charset="0"/>
                          <a:cs typeface="Times New Roman" panose="02020603050405020304" pitchFamily="18" charset="0"/>
                        </a:rPr>
                        <a:t>NAFL</a:t>
                      </a:r>
                    </a:p>
                    <a:p>
                      <a:pPr marL="285750" indent="-285750">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Pure steatosis</a:t>
                      </a:r>
                    </a:p>
                    <a:p>
                      <a:pPr marL="285750" indent="-285750">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Steatosis</a:t>
                      </a:r>
                      <a:r>
                        <a:rPr lang="en-GB" sz="2400" baseline="0" dirty="0">
                          <a:latin typeface="Times New Roman" panose="02020603050405020304" pitchFamily="18" charset="0"/>
                          <a:cs typeface="Times New Roman" panose="02020603050405020304" pitchFamily="18" charset="0"/>
                        </a:rPr>
                        <a:t> and mild lobular inflammation</a:t>
                      </a:r>
                      <a:endParaRPr lang="en-GB" sz="2400" dirty="0">
                        <a:latin typeface="Times New Roman" panose="02020603050405020304" pitchFamily="18" charset="0"/>
                        <a:cs typeface="Times New Roman" panose="02020603050405020304" pitchFamily="18" charset="0"/>
                      </a:endParaRP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GB" sz="2400" b="1" i="0" u="none" strike="noStrike" kern="1200" baseline="0" dirty="0">
                          <a:solidFill>
                            <a:schemeClr val="dk1"/>
                          </a:solidFill>
                          <a:latin typeface="Times New Roman" panose="02020603050405020304" pitchFamily="18" charset="0"/>
                          <a:ea typeface="+mn-ea"/>
                          <a:cs typeface="Times New Roman" panose="02020603050405020304" pitchFamily="18" charset="0"/>
                        </a:rPr>
                        <a:t>AFLD</a:t>
                      </a:r>
                      <a:r>
                        <a:rPr lang="en-GB" sz="2400" b="1" i="0" u="none" strike="noStrike" kern="1200" baseline="30000" dirty="0">
                          <a:solidFill>
                            <a:schemeClr val="dk1"/>
                          </a:solidFill>
                          <a:latin typeface="Times New Roman" panose="02020603050405020304" pitchFamily="18" charset="0"/>
                          <a:ea typeface="+mn-ea"/>
                          <a:cs typeface="Times New Roman" panose="02020603050405020304" pitchFamily="18" charset="0"/>
                        </a:rPr>
                        <a:t>†</a:t>
                      </a:r>
                    </a:p>
                    <a:p>
                      <a:r>
                        <a:rPr lang="en-GB" sz="2400" b="1" i="0" u="none" strike="noStrike" kern="1200" baseline="0" dirty="0">
                          <a:solidFill>
                            <a:schemeClr val="dk1"/>
                          </a:solidFill>
                          <a:latin typeface="Times New Roman" panose="02020603050405020304" pitchFamily="18" charset="0"/>
                          <a:ea typeface="+mn-ea"/>
                          <a:cs typeface="Times New Roman" panose="02020603050405020304" pitchFamily="18" charset="0"/>
                        </a:rPr>
                        <a:t>Drug-induced fatty liver </a:t>
                      </a:r>
                      <a:r>
                        <a:rPr lang="en-GB"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disease</a:t>
                      </a:r>
                      <a:endParaRPr lang="en-GB" sz="2400" b="1" i="0" u="none" strike="noStrike" kern="1200" baseline="30000" dirty="0">
                        <a:solidFill>
                          <a:schemeClr val="dk1"/>
                        </a:solidFill>
                        <a:latin typeface="Times New Roman" panose="02020603050405020304" pitchFamily="18" charset="0"/>
                        <a:ea typeface="+mn-ea"/>
                        <a:cs typeface="Times New Roman" panose="02020603050405020304" pitchFamily="18" charset="0"/>
                      </a:endParaRPr>
                    </a:p>
                    <a:p>
                      <a:r>
                        <a:rPr lang="en-GB" sz="2400" b="1" i="0" u="none" strike="noStrike" kern="1200" baseline="0" dirty="0">
                          <a:solidFill>
                            <a:schemeClr val="dk1"/>
                          </a:solidFill>
                          <a:latin typeface="Times New Roman" panose="02020603050405020304" pitchFamily="18" charset="0"/>
                          <a:ea typeface="+mn-ea"/>
                          <a:cs typeface="Times New Roman" panose="02020603050405020304" pitchFamily="18" charset="0"/>
                        </a:rPr>
                        <a:t>HCV-associated fatty liver </a:t>
                      </a:r>
                      <a:r>
                        <a:rPr lang="en-GB"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disease</a:t>
                      </a:r>
                      <a:endParaRPr lang="en-GB" sz="2400" b="1" i="0" u="none" strike="noStrike" kern="1200" baseline="30000" dirty="0">
                        <a:solidFill>
                          <a:schemeClr val="dk1"/>
                        </a:solidFill>
                        <a:latin typeface="Times New Roman" panose="02020603050405020304" pitchFamily="18" charset="0"/>
                        <a:ea typeface="+mn-ea"/>
                        <a:cs typeface="Times New Roman" panose="02020603050405020304" pitchFamily="18" charset="0"/>
                      </a:endParaRPr>
                    </a:p>
                    <a:p>
                      <a:r>
                        <a:rPr lang="en-GB"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Others</a:t>
                      </a:r>
                      <a:endParaRPr lang="en-GB"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Haemochromatosis</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Autoimmune hepatitis</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Coeliac disease</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Wilson disease</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A/hypo-</a:t>
                      </a:r>
                      <a:r>
                        <a:rPr lang="en-GB" sz="24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betalipoproteinaemia</a:t>
                      </a: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lipoatrophy</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Hypopituitarism, hypothyroidism</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Starvation, parenteral nutrition</a:t>
                      </a:r>
                    </a:p>
                    <a:p>
                      <a:pPr marL="285750"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Inborn errors of metabolism</a:t>
                      </a:r>
                    </a:p>
                    <a:p>
                      <a:pPr marL="742950" lvl="1" indent="-285750">
                        <a:buFont typeface="Arial" panose="020B0604020202020204" pitchFamily="34" charset="0"/>
                        <a:buChar char="–"/>
                      </a:pPr>
                      <a:r>
                        <a:rPr lang="en-GB"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Wolman disease (lysosomal acid lipase deficiency)</a:t>
                      </a:r>
                      <a:endParaRPr lang="en-GB" sz="2400" dirty="0">
                        <a:latin typeface="Times New Roman" panose="02020603050405020304" pitchFamily="18" charset="0"/>
                        <a:cs typeface="Times New Roman" panose="02020603050405020304" pitchFamily="18" charset="0"/>
                      </a:endParaRP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887515">
                <a:tc>
                  <a:txBody>
                    <a:bodyPr/>
                    <a:lstStyle/>
                    <a:p>
                      <a:r>
                        <a:rPr lang="en-GB" sz="2400" b="1">
                          <a:latin typeface="Times New Roman" panose="02020603050405020304" pitchFamily="18" charset="0"/>
                          <a:cs typeface="Times New Roman" panose="02020603050405020304" pitchFamily="18" charset="0"/>
                        </a:rPr>
                        <a:t>NASH</a:t>
                      </a:r>
                    </a:p>
                    <a:p>
                      <a:pPr marL="285750" indent="-285750">
                        <a:buFont typeface="Arial" panose="020B0604020202020204" pitchFamily="34" charset="0"/>
                        <a:buChar char="•"/>
                      </a:pPr>
                      <a:r>
                        <a:rPr lang="en-GB" sz="2400">
                          <a:latin typeface="Times New Roman" panose="02020603050405020304" pitchFamily="18" charset="0"/>
                          <a:cs typeface="Times New Roman" panose="02020603050405020304" pitchFamily="18" charset="0"/>
                        </a:rPr>
                        <a:t>Early NASH</a:t>
                      </a:r>
                      <a:r>
                        <a:rPr lang="en-GB" sz="2400" baseline="0">
                          <a:latin typeface="Times New Roman" panose="02020603050405020304" pitchFamily="18" charset="0"/>
                          <a:cs typeface="Times New Roman" panose="02020603050405020304" pitchFamily="18" charset="0"/>
                        </a:rPr>
                        <a:t> (</a:t>
                      </a:r>
                      <a:r>
                        <a:rPr lang="en-GB" sz="2400">
                          <a:latin typeface="Times New Roman" panose="02020603050405020304" pitchFamily="18" charset="0"/>
                          <a:cs typeface="Times New Roman" panose="02020603050405020304" pitchFamily="18" charset="0"/>
                        </a:rPr>
                        <a:t>no or mild</a:t>
                      </a:r>
                      <a:r>
                        <a:rPr lang="en-GB" sz="2400" baseline="0">
                          <a:latin typeface="Times New Roman" panose="02020603050405020304" pitchFamily="18" charset="0"/>
                          <a:cs typeface="Times New Roman" panose="02020603050405020304" pitchFamily="18" charset="0"/>
                        </a:rPr>
                        <a:t> </a:t>
                      </a:r>
                      <a:r>
                        <a:rPr lang="en-GB" sz="2400">
                          <a:latin typeface="Times New Roman" panose="02020603050405020304" pitchFamily="18" charset="0"/>
                          <a:cs typeface="Times New Roman" panose="02020603050405020304" pitchFamily="18" charset="0"/>
                        </a:rPr>
                        <a:t>fibrosis)</a:t>
                      </a:r>
                    </a:p>
                    <a:p>
                      <a:pPr marL="285750" indent="-285750">
                        <a:buFont typeface="Arial" panose="020B0604020202020204" pitchFamily="34" charset="0"/>
                        <a:buChar char="•"/>
                      </a:pPr>
                      <a:r>
                        <a:rPr lang="en-GB" sz="2400">
                          <a:latin typeface="Times New Roman" panose="02020603050405020304" pitchFamily="18" charset="0"/>
                          <a:cs typeface="Times New Roman" panose="02020603050405020304" pitchFamily="18" charset="0"/>
                        </a:rPr>
                        <a:t>Fibrotic NASH (significant</a:t>
                      </a:r>
                      <a:r>
                        <a:rPr lang="en-GB" sz="2400" baseline="0">
                          <a:latin typeface="Times New Roman" panose="02020603050405020304" pitchFamily="18" charset="0"/>
                          <a:cs typeface="Times New Roman" panose="02020603050405020304" pitchFamily="18" charset="0"/>
                        </a:rPr>
                        <a:t>/advanced fibrosis)</a:t>
                      </a:r>
                      <a:endParaRPr lang="en-GB" sz="24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400">
                          <a:latin typeface="Times New Roman" panose="02020603050405020304" pitchFamily="18" charset="0"/>
                          <a:cs typeface="Times New Roman" panose="02020603050405020304" pitchFamily="18" charset="0"/>
                        </a:rPr>
                        <a:t>NASH cirrhosis</a:t>
                      </a: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297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smtClean="0">
                          <a:latin typeface="Times New Roman" panose="02020603050405020304" pitchFamily="18" charset="0"/>
                          <a:cs typeface="Times New Roman" panose="02020603050405020304" pitchFamily="18" charset="0"/>
                        </a:rPr>
                        <a:t>HCC</a:t>
                      </a:r>
                      <a:endParaRPr lang="en-GB" sz="2400" b="1" baseline="30000" dirty="0">
                        <a:latin typeface="Times New Roman" panose="02020603050405020304" pitchFamily="18" charset="0"/>
                        <a:cs typeface="Times New Roman" panose="02020603050405020304" pitchFamily="18" charset="0"/>
                      </a:endParaRP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37795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6290"/>
            <a:ext cx="10515600" cy="5120673"/>
          </a:xfrm>
        </p:spPr>
        <p:txBody>
          <a:bodyPr>
            <a:normAutofit/>
          </a:bodyPr>
          <a:lstStyle/>
          <a:p>
            <a:pPr marL="0" indent="0">
              <a:lnSpc>
                <a:spcPct val="150000"/>
              </a:lnSpc>
              <a:buNone/>
            </a:pPr>
            <a:r>
              <a:rPr lang="en-US" b="1" dirty="0" smtClean="0">
                <a:latin typeface="Times New Roman" panose="02020603050405020304" pitchFamily="18" charset="0"/>
                <a:cs typeface="Times New Roman" panose="02020603050405020304" pitchFamily="18" charset="0"/>
              </a:rPr>
              <a:t>Two new drugs: </a:t>
            </a:r>
          </a:p>
          <a:p>
            <a:pPr marL="0" indent="0">
              <a:lnSpc>
                <a:spcPct val="150000"/>
              </a:lnSpc>
              <a:buNone/>
            </a:pPr>
            <a:r>
              <a:rPr lang="en-US" sz="2400" b="1" dirty="0" smtClean="0">
                <a:latin typeface="Times New Roman" panose="02020603050405020304" pitchFamily="18" charset="0"/>
                <a:cs typeface="Times New Roman" panose="02020603050405020304" pitchFamily="18" charset="0"/>
              </a:rPr>
              <a:t>1- Sodium </a:t>
            </a:r>
            <a:r>
              <a:rPr lang="en-US" sz="2400" b="1" dirty="0">
                <a:latin typeface="Times New Roman" panose="02020603050405020304" pitchFamily="18" charset="0"/>
                <a:cs typeface="Times New Roman" panose="02020603050405020304" pitchFamily="18" charset="0"/>
              </a:rPr>
              <a:t>glucose co-transporter </a:t>
            </a:r>
            <a:r>
              <a:rPr lang="en-US" sz="2400" b="1" dirty="0" smtClean="0">
                <a:latin typeface="Times New Roman" panose="02020603050405020304" pitchFamily="18" charset="0"/>
                <a:cs typeface="Times New Roman" panose="02020603050405020304" pitchFamily="18" charset="0"/>
              </a:rPr>
              <a:t>2 (SGLT2</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inhibitor</a:t>
            </a:r>
          </a:p>
          <a:p>
            <a:pPr>
              <a:lnSpc>
                <a:spcPct val="150000"/>
              </a:lnSpc>
            </a:pPr>
            <a:r>
              <a:rPr lang="en-US" sz="2400" i="1" dirty="0" err="1" smtClean="0">
                <a:latin typeface="Times New Roman" panose="02020603050405020304" pitchFamily="18" charset="0"/>
                <a:cs typeface="Times New Roman" panose="02020603050405020304" pitchFamily="18" charset="0"/>
              </a:rPr>
              <a:t>Dapagliflozin</a:t>
            </a:r>
            <a:endParaRPr lang="en-US" sz="2400" i="1" dirty="0" smtClean="0">
              <a:latin typeface="Times New Roman" panose="02020603050405020304" pitchFamily="18" charset="0"/>
              <a:cs typeface="Times New Roman" panose="02020603050405020304" pitchFamily="18" charset="0"/>
            </a:endParaRPr>
          </a:p>
          <a:p>
            <a:pPr>
              <a:lnSpc>
                <a:spcPct val="150000"/>
              </a:lnSpc>
            </a:pPr>
            <a:r>
              <a:rPr lang="en-US" sz="2400" i="1" dirty="0" err="1" smtClean="0">
                <a:latin typeface="Times New Roman" panose="02020603050405020304" pitchFamily="18" charset="0"/>
                <a:cs typeface="Times New Roman" panose="02020603050405020304" pitchFamily="18" charset="0"/>
              </a:rPr>
              <a:t>Empagliflozin</a:t>
            </a:r>
            <a:endParaRPr lang="en-US" sz="2400" i="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400" i="1" dirty="0" smtClean="0">
              <a:latin typeface="Times New Roman" panose="02020603050405020304" pitchFamily="18" charset="0"/>
              <a:cs typeface="Times New Roman" panose="02020603050405020304" pitchFamily="18" charset="0"/>
            </a:endParaRPr>
          </a:p>
          <a:p>
            <a:pPr marL="0" indent="0">
              <a:lnSpc>
                <a:spcPct val="150000"/>
              </a:lnSpc>
              <a:buNone/>
            </a:pPr>
            <a:r>
              <a:rPr lang="en-US" sz="2400" b="1" dirty="0" smtClean="0">
                <a:latin typeface="Times New Roman" panose="02020603050405020304" pitchFamily="18" charset="0"/>
                <a:cs typeface="Times New Roman" panose="02020603050405020304" pitchFamily="18" charset="0"/>
              </a:rPr>
              <a:t>2- GLP-1 analogue</a:t>
            </a:r>
          </a:p>
          <a:p>
            <a:pPr>
              <a:lnSpc>
                <a:spcPct val="150000"/>
              </a:lnSpc>
            </a:pPr>
            <a:r>
              <a:rPr lang="en-US" sz="2400" i="1" dirty="0" err="1" smtClean="0">
                <a:latin typeface="Times New Roman" panose="02020603050405020304" pitchFamily="18" charset="0"/>
                <a:cs typeface="Times New Roman" panose="02020603050405020304" pitchFamily="18" charset="0"/>
              </a:rPr>
              <a:t>Liraglutide</a:t>
            </a:r>
            <a:r>
              <a:rPr lang="en-US" sz="2400" i="1" dirty="0" smtClean="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248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stretch>
            <a:fillRect/>
          </a:stretch>
        </p:blipFill>
        <p:spPr>
          <a:xfrm>
            <a:off x="2310961" y="1280155"/>
            <a:ext cx="7905094" cy="5278300"/>
          </a:xfrm>
          <a:prstGeom prst="rect">
            <a:avLst/>
          </a:prstGeom>
        </p:spPr>
      </p:pic>
      <p:sp>
        <p:nvSpPr>
          <p:cNvPr id="9" name="Title 8"/>
          <p:cNvSpPr>
            <a:spLocks noGrp="1"/>
          </p:cNvSpPr>
          <p:nvPr>
            <p:ph type="title"/>
          </p:nvPr>
        </p:nvSpPr>
        <p:spPr>
          <a:xfrm>
            <a:off x="838200" y="365125"/>
            <a:ext cx="10515600" cy="678547"/>
          </a:xfrm>
        </p:spPr>
        <p:txBody>
          <a:bodyPr>
            <a:normAutofit/>
          </a:bodyPr>
          <a:lstStyle/>
          <a:p>
            <a:r>
              <a:rPr lang="en-US" sz="2800" b="1" dirty="0" smtClean="0">
                <a:latin typeface="Times New Roman" panose="02020603050405020304" pitchFamily="18" charset="0"/>
                <a:cs typeface="Times New Roman" panose="02020603050405020304" pitchFamily="18" charset="0"/>
              </a:rPr>
              <a:t>Herbal medicine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083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3228"/>
            <a:ext cx="10515600" cy="5183735"/>
          </a:xfrm>
        </p:spPr>
        <p:txBody>
          <a:bodyPr>
            <a:normAutofit/>
          </a:bodyPr>
          <a:lstStyle/>
          <a:p>
            <a:pPr>
              <a:lnSpc>
                <a:spcPct val="250000"/>
              </a:lnSpc>
              <a:spcBef>
                <a:spcPts val="0"/>
              </a:spcBef>
              <a:defRPr/>
            </a:pPr>
            <a:r>
              <a:rPr lang="en-US" sz="2400" b="1" dirty="0" err="1" smtClean="0">
                <a:latin typeface="Times New Roman" panose="02020603050405020304" pitchFamily="18" charset="0"/>
                <a:cs typeface="Times New Roman" panose="02020603050405020304" pitchFamily="18" charset="0"/>
              </a:rPr>
              <a:t>Synbiotics</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probiotics: </a:t>
            </a:r>
            <a:r>
              <a:rPr lang="en-US" sz="2400" dirty="0" smtClean="0">
                <a:latin typeface="Times New Roman" panose="02020603050405020304" pitchFamily="18" charset="0"/>
                <a:cs typeface="Times New Roman" panose="02020603050405020304" pitchFamily="18" charset="0"/>
              </a:rPr>
              <a:t>lack </a:t>
            </a:r>
            <a:r>
              <a:rPr lang="en-US" sz="2400" dirty="0">
                <a:latin typeface="Times New Roman" panose="02020603050405020304" pitchFamily="18" charset="0"/>
                <a:cs typeface="Times New Roman" panose="02020603050405020304" pitchFamily="18" charset="0"/>
              </a:rPr>
              <a:t>of data about histologic benefits </a:t>
            </a:r>
            <a:endParaRPr lang="en-US" sz="2400" dirty="0" smtClean="0">
              <a:solidFill>
                <a:schemeClr val="dk1"/>
              </a:solidFill>
              <a:latin typeface="Times New Roman" panose="02020603050405020304" pitchFamily="18" charset="0"/>
              <a:cs typeface="Times New Roman" panose="02020603050405020304" pitchFamily="18" charset="0"/>
            </a:endParaRPr>
          </a:p>
          <a:p>
            <a:pPr>
              <a:lnSpc>
                <a:spcPct val="250000"/>
              </a:lnSpc>
              <a:spcBef>
                <a:spcPts val="0"/>
              </a:spcBef>
              <a:defRPr/>
            </a:pPr>
            <a:r>
              <a:rPr lang="en-US" sz="2400" b="1" dirty="0" smtClean="0">
                <a:solidFill>
                  <a:schemeClr val="dk1"/>
                </a:solidFill>
                <a:latin typeface="Times New Roman" panose="02020603050405020304" pitchFamily="18" charset="0"/>
                <a:cs typeface="Times New Roman" panose="02020603050405020304" pitchFamily="18" charset="0"/>
              </a:rPr>
              <a:t>Statins</a:t>
            </a:r>
            <a:r>
              <a:rPr lang="en-US" sz="2400" b="1" dirty="0">
                <a:solidFill>
                  <a:schemeClr val="dk1"/>
                </a:solidFill>
                <a:latin typeface="Times New Roman" panose="02020603050405020304" pitchFamily="18" charset="0"/>
                <a:cs typeface="Times New Roman" panose="02020603050405020304" pitchFamily="18" charset="0"/>
              </a:rPr>
              <a:t>:</a:t>
            </a:r>
            <a:r>
              <a:rPr lang="en-US" sz="2400" dirty="0">
                <a:solidFill>
                  <a:schemeClr val="dk1"/>
                </a:solidFill>
                <a:latin typeface="Times New Roman" panose="02020603050405020304" pitchFamily="18" charset="0"/>
                <a:cs typeface="Times New Roman" panose="02020603050405020304" pitchFamily="18" charset="0"/>
              </a:rPr>
              <a:t> no benefits or harm to liver </a:t>
            </a:r>
            <a:r>
              <a:rPr lang="en-US" sz="2400" dirty="0" smtClean="0">
                <a:solidFill>
                  <a:schemeClr val="dk1"/>
                </a:solidFill>
                <a:latin typeface="Times New Roman" panose="02020603050405020304" pitchFamily="18" charset="0"/>
                <a:cs typeface="Times New Roman" panose="02020603050405020304" pitchFamily="18" charset="0"/>
              </a:rPr>
              <a:t>disease</a:t>
            </a:r>
          </a:p>
          <a:p>
            <a:pPr marL="228600" lvl="1">
              <a:lnSpc>
                <a:spcPct val="250000"/>
              </a:lnSpc>
              <a:spcBef>
                <a:spcPts val="0"/>
              </a:spcBef>
              <a:defRPr/>
            </a:pPr>
            <a:r>
              <a:rPr lang="en-US" b="1" dirty="0" smtClean="0">
                <a:latin typeface="Times New Roman" panose="02020603050405020304" pitchFamily="18" charset="0"/>
                <a:cs typeface="Times New Roman" panose="02020603050405020304" pitchFamily="18" charset="0"/>
              </a:rPr>
              <a:t>Metformin</a:t>
            </a:r>
            <a:r>
              <a:rPr lang="en-US" b="1" dirty="0" smtClean="0">
                <a:solidFill>
                  <a:schemeClr val="dk1"/>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Little evidence</a:t>
            </a:r>
          </a:p>
          <a:p>
            <a:pPr marL="228600" lvl="1">
              <a:lnSpc>
                <a:spcPct val="250000"/>
              </a:lnSpc>
              <a:spcBef>
                <a:spcPts val="0"/>
              </a:spcBef>
              <a:defRPr/>
            </a:pPr>
            <a:r>
              <a:rPr lang="en-US" sz="2400" b="1" dirty="0" smtClean="0">
                <a:solidFill>
                  <a:schemeClr val="dk1"/>
                </a:solidFill>
                <a:latin typeface="Times New Roman" panose="02020603050405020304" pitchFamily="18" charset="0"/>
                <a:cs typeface="Times New Roman" panose="02020603050405020304" pitchFamily="18" charset="0"/>
              </a:rPr>
              <a:t>n-3 </a:t>
            </a:r>
            <a:r>
              <a:rPr lang="en-US" sz="2400" b="1" dirty="0">
                <a:solidFill>
                  <a:schemeClr val="dk1"/>
                </a:solidFill>
                <a:latin typeface="Times New Roman" panose="02020603050405020304" pitchFamily="18" charset="0"/>
                <a:cs typeface="Times New Roman" panose="02020603050405020304" pitchFamily="18" charset="0"/>
              </a:rPr>
              <a:t>PUFA: </a:t>
            </a:r>
            <a:r>
              <a:rPr lang="en-US" sz="2400" dirty="0">
                <a:solidFill>
                  <a:schemeClr val="dk1"/>
                </a:solidFill>
                <a:latin typeface="Times New Roman" panose="02020603050405020304" pitchFamily="18" charset="0"/>
                <a:cs typeface="Times New Roman" panose="02020603050405020304" pitchFamily="18" charset="0"/>
              </a:rPr>
              <a:t>no data to support their use specifically for </a:t>
            </a:r>
            <a:r>
              <a:rPr lang="en-US" sz="2400" dirty="0" smtClean="0">
                <a:solidFill>
                  <a:schemeClr val="dk1"/>
                </a:solidFill>
                <a:latin typeface="Times New Roman" panose="02020603050405020304" pitchFamily="18" charset="0"/>
                <a:cs typeface="Times New Roman" panose="02020603050405020304" pitchFamily="18" charset="0"/>
              </a:rPr>
              <a:t>NASH</a:t>
            </a:r>
          </a:p>
          <a:p>
            <a:pPr>
              <a:lnSpc>
                <a:spcPct val="250000"/>
              </a:lnSpc>
            </a:pPr>
            <a:r>
              <a:rPr lang="en-US" sz="2400" b="1" dirty="0" smtClean="0">
                <a:latin typeface="Times New Roman" panose="02020603050405020304" pitchFamily="18" charset="0"/>
                <a:cs typeface="Times New Roman" panose="02020603050405020304" pitchFamily="18" charset="0"/>
              </a:rPr>
              <a:t>Nutritional supplements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581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262" y="2367346"/>
            <a:ext cx="10515600" cy="1325563"/>
          </a:xfrm>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Treatment: </a:t>
            </a:r>
            <a:r>
              <a:rPr lang="en-GB" sz="4000" b="1" dirty="0" err="1" smtClean="0">
                <a:latin typeface="Times New Roman" panose="02020603050405020304" pitchFamily="18" charset="0"/>
                <a:cs typeface="Times New Roman" panose="02020603050405020304" pitchFamily="18" charset="0"/>
              </a:rPr>
              <a:t>pediatric</a:t>
            </a:r>
            <a:r>
              <a:rPr lang="en-GB" sz="4000" b="1" dirty="0" smtClean="0">
                <a:latin typeface="Times New Roman" panose="02020603050405020304" pitchFamily="18" charset="0"/>
                <a:cs typeface="Times New Roman" panose="02020603050405020304" pitchFamily="18" charset="0"/>
              </a:rPr>
              <a:t> NAFLD</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786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2869"/>
            <a:ext cx="10515600" cy="5294094"/>
          </a:xfrm>
        </p:spPr>
        <p:txBody>
          <a:bodyPr>
            <a:normAutofit/>
          </a:bodyPr>
          <a:lstStyle/>
          <a:p>
            <a:pPr lvl="0">
              <a:lnSpc>
                <a:spcPct val="150000"/>
              </a:lnSpc>
            </a:pPr>
            <a:r>
              <a:rPr lang="en-US" sz="2400" dirty="0">
                <a:solidFill>
                  <a:schemeClr val="dk1"/>
                </a:solidFill>
                <a:latin typeface="Times New Roman" panose="02020603050405020304" pitchFamily="18" charset="0"/>
                <a:cs typeface="Times New Roman" panose="02020603050405020304" pitchFamily="18" charset="0"/>
              </a:rPr>
              <a:t>Diet and physical activity improve </a:t>
            </a:r>
            <a:r>
              <a:rPr lang="en-US" sz="2400" dirty="0" err="1">
                <a:solidFill>
                  <a:schemeClr val="dk1"/>
                </a:solidFill>
                <a:latin typeface="Times New Roman" panose="02020603050405020304" pitchFamily="18" charset="0"/>
                <a:cs typeface="Times New Roman" panose="02020603050405020304" pitchFamily="18" charset="0"/>
              </a:rPr>
              <a:t>steatosis</a:t>
            </a:r>
            <a:r>
              <a:rPr lang="en-US" sz="2400" dirty="0">
                <a:solidFill>
                  <a:schemeClr val="dk1"/>
                </a:solidFill>
                <a:latin typeface="Times New Roman" panose="02020603050405020304" pitchFamily="18" charset="0"/>
                <a:cs typeface="Times New Roman" panose="02020603050405020304" pitchFamily="18" charset="0"/>
              </a:rPr>
              <a:t> and hepatic inflammation in </a:t>
            </a:r>
            <a:r>
              <a:rPr lang="en-US" sz="2400" dirty="0" smtClean="0">
                <a:solidFill>
                  <a:schemeClr val="dk1"/>
                </a:solidFill>
                <a:latin typeface="Times New Roman" panose="02020603050405020304" pitchFamily="18" charset="0"/>
                <a:cs typeface="Times New Roman" panose="02020603050405020304" pitchFamily="18" charset="0"/>
              </a:rPr>
              <a:t>pediatric NAFLD</a:t>
            </a:r>
          </a:p>
          <a:p>
            <a:pPr lvl="0">
              <a:lnSpc>
                <a:spcPct val="150000"/>
              </a:lnSpc>
            </a:pPr>
            <a:r>
              <a:rPr lang="en-US" sz="2400" dirty="0" smtClean="0">
                <a:solidFill>
                  <a:schemeClr val="dk1"/>
                </a:solidFill>
                <a:latin typeface="Times New Roman" panose="02020603050405020304" pitchFamily="18" charset="0"/>
                <a:cs typeface="Times New Roman" panose="02020603050405020304" pitchFamily="18" charset="0"/>
              </a:rPr>
              <a:t>No </a:t>
            </a:r>
            <a:r>
              <a:rPr lang="en-US" sz="2400" dirty="0">
                <a:solidFill>
                  <a:schemeClr val="dk1"/>
                </a:solidFill>
                <a:latin typeface="Times New Roman" panose="02020603050405020304" pitchFamily="18" charset="0"/>
                <a:cs typeface="Times New Roman" panose="02020603050405020304" pitchFamily="18" charset="0"/>
              </a:rPr>
              <a:t>beneficial effects on </a:t>
            </a:r>
            <a:r>
              <a:rPr lang="en-US" sz="2400" dirty="0" smtClean="0">
                <a:solidFill>
                  <a:schemeClr val="dk1"/>
                </a:solidFill>
                <a:latin typeface="Times New Roman" panose="02020603050405020304" pitchFamily="18" charset="0"/>
                <a:cs typeface="Times New Roman" panose="02020603050405020304" pitchFamily="18" charset="0"/>
              </a:rPr>
              <a:t>fibrosis</a:t>
            </a:r>
          </a:p>
          <a:p>
            <a:pPr lvl="0">
              <a:lnSpc>
                <a:spcPct val="150000"/>
              </a:lnSpc>
            </a:pPr>
            <a:endParaRPr lang="en-US" sz="2400" b="1" dirty="0">
              <a:solidFill>
                <a:schemeClr val="dk1"/>
              </a:solidFill>
              <a:latin typeface="Times New Roman" panose="02020603050405020304" pitchFamily="18" charset="0"/>
              <a:cs typeface="Times New Roman" panose="02020603050405020304" pitchFamily="18" charset="0"/>
            </a:endParaRPr>
          </a:p>
          <a:p>
            <a:pPr lvl="0">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No </a:t>
            </a:r>
            <a:r>
              <a:rPr lang="en-US" sz="2400" b="1" dirty="0">
                <a:solidFill>
                  <a:srgbClr val="FF0000"/>
                </a:solidFill>
                <a:latin typeface="Times New Roman" panose="02020603050405020304" pitchFamily="18" charset="0"/>
                <a:cs typeface="Times New Roman" panose="02020603050405020304" pitchFamily="18" charset="0"/>
              </a:rPr>
              <a:t>safe drug treatment has proven effective on fibrosis in </a:t>
            </a:r>
            <a:r>
              <a:rPr lang="en-US" sz="2400" b="1" dirty="0" smtClean="0">
                <a:solidFill>
                  <a:srgbClr val="FF0000"/>
                </a:solidFill>
                <a:latin typeface="Times New Roman" panose="02020603050405020304" pitchFamily="18" charset="0"/>
                <a:cs typeface="Times New Roman" panose="02020603050405020304" pitchFamily="18" charset="0"/>
              </a:rPr>
              <a:t>pediatric NAFLD</a:t>
            </a:r>
            <a:endParaRPr lang="en-GB"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597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2761484"/>
            <a:ext cx="10515600"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Treatment: surgery</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612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472966"/>
            <a:ext cx="11398469" cy="6069723"/>
          </a:xfrm>
        </p:spPr>
        <p:txBody>
          <a:bodyPr>
            <a:normAutofit/>
          </a:bodyPr>
          <a:lstStyle/>
          <a:p>
            <a:pPr marL="0" indent="0">
              <a:lnSpc>
                <a:spcPct val="150000"/>
              </a:lnSpc>
              <a:buNone/>
            </a:pPr>
            <a:r>
              <a:rPr lang="en-US" b="1" dirty="0">
                <a:solidFill>
                  <a:schemeClr val="dk1"/>
                </a:solidFill>
                <a:latin typeface="Times New Roman" panose="02020603050405020304" pitchFamily="18" charset="0"/>
                <a:cs typeface="Times New Roman" panose="02020603050405020304" pitchFamily="18" charset="0"/>
              </a:rPr>
              <a:t>Bariatric </a:t>
            </a:r>
            <a:r>
              <a:rPr lang="en-US" b="1" dirty="0" smtClean="0">
                <a:solidFill>
                  <a:schemeClr val="dk1"/>
                </a:solidFill>
                <a:latin typeface="Times New Roman" panose="02020603050405020304" pitchFamily="18" charset="0"/>
                <a:cs typeface="Times New Roman" panose="02020603050405020304" pitchFamily="18" charset="0"/>
              </a:rPr>
              <a:t>surgery:</a:t>
            </a:r>
          </a:p>
          <a:p>
            <a:pPr>
              <a:lnSpc>
                <a:spcPct val="150000"/>
              </a:lnSpc>
            </a:pPr>
            <a:r>
              <a:rPr lang="en-US" sz="2400" dirty="0" smtClean="0">
                <a:solidFill>
                  <a:schemeClr val="dk1"/>
                </a:solidFill>
                <a:latin typeface="Times New Roman" panose="02020603050405020304" pitchFamily="18" charset="0"/>
                <a:cs typeface="Times New Roman" panose="02020603050405020304" pitchFamily="18" charset="0"/>
              </a:rPr>
              <a:t>Reduces </a:t>
            </a:r>
            <a:r>
              <a:rPr lang="en-US" sz="2400" dirty="0">
                <a:solidFill>
                  <a:schemeClr val="dk1"/>
                </a:solidFill>
                <a:latin typeface="Times New Roman" panose="02020603050405020304" pitchFamily="18" charset="0"/>
                <a:cs typeface="Times New Roman" panose="02020603050405020304" pitchFamily="18" charset="0"/>
              </a:rPr>
              <a:t>liver fat and is likely to reduce NASH </a:t>
            </a:r>
            <a:r>
              <a:rPr lang="en-US" sz="2400" dirty="0" smtClean="0">
                <a:solidFill>
                  <a:schemeClr val="dk1"/>
                </a:solidFill>
                <a:latin typeface="Times New Roman" panose="02020603050405020304" pitchFamily="18" charset="0"/>
                <a:cs typeface="Times New Roman" panose="02020603050405020304" pitchFamily="18" charset="0"/>
              </a:rPr>
              <a:t>progression</a:t>
            </a:r>
          </a:p>
          <a:p>
            <a:pPr>
              <a:lnSpc>
                <a:spcPct val="150000"/>
              </a:lnSpc>
            </a:pPr>
            <a:r>
              <a:rPr lang="en-US" sz="2400" b="1" dirty="0" smtClean="0">
                <a:latin typeface="Times New Roman" panose="02020603050405020304" pitchFamily="18" charset="0"/>
                <a:cs typeface="Times New Roman" panose="02020603050405020304" pitchFamily="18" charset="0"/>
              </a:rPr>
              <a:t>Prospective </a:t>
            </a:r>
            <a:r>
              <a:rPr lang="en-US" sz="2400" b="1" dirty="0">
                <a:latin typeface="Times New Roman" panose="02020603050405020304" pitchFamily="18" charset="0"/>
                <a:cs typeface="Times New Roman" panose="02020603050405020304" pitchFamily="18" charset="0"/>
              </a:rPr>
              <a:t>data have shown an improvement in all histological lesions of </a:t>
            </a:r>
            <a:r>
              <a:rPr lang="en-GB" sz="2400" b="1" dirty="0">
                <a:latin typeface="Times New Roman" panose="02020603050405020304" pitchFamily="18" charset="0"/>
                <a:cs typeface="Times New Roman" panose="02020603050405020304" pitchFamily="18" charset="0"/>
              </a:rPr>
              <a:t>NASH, including </a:t>
            </a:r>
            <a:r>
              <a:rPr lang="en-GB" sz="2400" b="1" dirty="0" smtClean="0">
                <a:latin typeface="Times New Roman" panose="02020603050405020304" pitchFamily="18" charset="0"/>
                <a:cs typeface="Times New Roman" panose="02020603050405020304" pitchFamily="18" charset="0"/>
              </a:rPr>
              <a:t>fibrosis</a:t>
            </a:r>
          </a:p>
          <a:p>
            <a:pPr>
              <a:lnSpc>
                <a:spcPct val="150000"/>
              </a:lnSpc>
            </a:pPr>
            <a:endParaRPr lang="en-GB" sz="2400" b="1" dirty="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A meta-analysis </a:t>
            </a:r>
            <a:r>
              <a:rPr lang="en-US" sz="2400" b="1" dirty="0">
                <a:latin typeface="Times New Roman" panose="02020603050405020304" pitchFamily="18" charset="0"/>
                <a:cs typeface="Times New Roman" panose="02020603050405020304" pitchFamily="18" charset="0"/>
              </a:rPr>
              <a:t>of 32 </a:t>
            </a:r>
            <a:r>
              <a:rPr lang="en-US" sz="2400" b="1" dirty="0" smtClean="0">
                <a:latin typeface="Times New Roman" panose="02020603050405020304" pitchFamily="18" charset="0"/>
                <a:cs typeface="Times New Roman" panose="02020603050405020304" pitchFamily="18" charset="0"/>
              </a:rPr>
              <a:t>studies:  </a:t>
            </a:r>
            <a:endParaRPr lang="en-GB" sz="2400" b="1"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Resolution </a:t>
            </a:r>
            <a:r>
              <a:rPr lang="en-US" sz="2400" dirty="0">
                <a:latin typeface="Times New Roman" panose="02020603050405020304" pitchFamily="18" charset="0"/>
                <a:cs typeface="Times New Roman" panose="02020603050405020304" pitchFamily="18" charset="0"/>
              </a:rPr>
              <a:t>of </a:t>
            </a:r>
            <a:r>
              <a:rPr lang="en-US" sz="2400" dirty="0" err="1">
                <a:latin typeface="Times New Roman" panose="02020603050405020304" pitchFamily="18" charset="0"/>
                <a:cs typeface="Times New Roman" panose="02020603050405020304" pitchFamily="18" charset="0"/>
              </a:rPr>
              <a:t>steatosis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66</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Fibrosis in 40</a:t>
            </a:r>
            <a:r>
              <a:rPr lang="en-US" sz="2400" dirty="0">
                <a:latin typeface="Times New Roman" panose="02020603050405020304" pitchFamily="18" charset="0"/>
                <a:cs typeface="Times New Roman" panose="02020603050405020304" pitchFamily="18" charset="0"/>
              </a:rPr>
              <a:t>% of </a:t>
            </a:r>
            <a:r>
              <a:rPr lang="en-US" sz="2400" dirty="0" smtClean="0">
                <a:latin typeface="Times New Roman" panose="02020603050405020304" pitchFamily="18" charset="0"/>
                <a:cs typeface="Times New Roman" panose="02020603050405020304" pitchFamily="18" charset="0"/>
              </a:rPr>
              <a:t>patients</a:t>
            </a:r>
          </a:p>
          <a:p>
            <a:pPr>
              <a:lnSpc>
                <a:spcPct val="150000"/>
              </a:lnSpc>
            </a:pPr>
            <a:r>
              <a:rPr lang="en-US" sz="2400" dirty="0" smtClean="0">
                <a:solidFill>
                  <a:srgbClr val="7030A0"/>
                </a:solidFill>
                <a:latin typeface="Times New Roman" panose="02020603050405020304" pitchFamily="18" charset="0"/>
                <a:cs typeface="Times New Roman" panose="02020603050405020304" pitchFamily="18" charset="0"/>
              </a:rPr>
              <a:t>Worsened </a:t>
            </a:r>
            <a:r>
              <a:rPr lang="en-US" sz="2400" dirty="0">
                <a:solidFill>
                  <a:srgbClr val="7030A0"/>
                </a:solidFill>
                <a:latin typeface="Times New Roman" panose="02020603050405020304" pitchFamily="18" charset="0"/>
                <a:cs typeface="Times New Roman" panose="02020603050405020304" pitchFamily="18" charset="0"/>
              </a:rPr>
              <a:t>in 12% of these patients</a:t>
            </a:r>
            <a:endParaRPr lang="en-US" sz="2400" dirty="0" smtClean="0">
              <a:solidFill>
                <a:srgbClr val="7030A0"/>
              </a:solidFill>
              <a:latin typeface="Times New Roman" panose="02020603050405020304" pitchFamily="18" charset="0"/>
              <a:cs typeface="Times New Roman" panose="02020603050405020304" pitchFamily="18" charset="0"/>
            </a:endParaRPr>
          </a:p>
          <a:p>
            <a:pPr marL="0" indent="0">
              <a:lnSpc>
                <a:spcPct val="150000"/>
              </a:lnSpc>
              <a:buNone/>
            </a:pPr>
            <a:endParaRPr lang="en-GB"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040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8993"/>
            <a:ext cx="10515600" cy="5167970"/>
          </a:xfrm>
        </p:spPr>
        <p:txBody>
          <a:bodyPr>
            <a:normAutofit/>
          </a:bodyPr>
          <a:lstStyle/>
          <a:p>
            <a:pPr marL="0" indent="0">
              <a:lnSpc>
                <a:spcPct val="150000"/>
              </a:lnSpc>
              <a:buNone/>
            </a:pPr>
            <a:r>
              <a:rPr lang="en-GB" sz="2400" b="1" dirty="0">
                <a:latin typeface="Times New Roman" panose="02020603050405020304" pitchFamily="18" charset="0"/>
                <a:cs typeface="Times New Roman" panose="02020603050405020304" pitchFamily="18" charset="0"/>
              </a:rPr>
              <a:t>Liver transplantation:</a:t>
            </a:r>
          </a:p>
          <a:p>
            <a:pPr lvl="0">
              <a:lnSpc>
                <a:spcPct val="150000"/>
              </a:lnSpc>
            </a:pPr>
            <a:r>
              <a:rPr lang="en-US" sz="2400" dirty="0">
                <a:solidFill>
                  <a:schemeClr val="dk1"/>
                </a:solidFill>
                <a:latin typeface="Times New Roman" panose="02020603050405020304" pitchFamily="18" charset="0"/>
                <a:cs typeface="Times New Roman" panose="02020603050405020304" pitchFamily="18" charset="0"/>
              </a:rPr>
              <a:t>An accepted procedure in patients with NASH and end-stage liver disease. Overall survival is comparable to other indications, despite a higher cardiovascular mortality. </a:t>
            </a:r>
          </a:p>
          <a:p>
            <a:pPr lvl="0">
              <a:lnSpc>
                <a:spcPct val="150000"/>
              </a:lnSpc>
            </a:pPr>
            <a:r>
              <a:rPr lang="en-US" sz="2400" b="1" dirty="0">
                <a:solidFill>
                  <a:srgbClr val="C00000"/>
                </a:solidFill>
                <a:latin typeface="Times New Roman" panose="02020603050405020304" pitchFamily="18" charset="0"/>
                <a:cs typeface="Times New Roman" panose="02020603050405020304" pitchFamily="18" charset="0"/>
              </a:rPr>
              <a:t>Only for patients with NASH and liver failure and/or HCC</a:t>
            </a:r>
            <a:endParaRPr lang="en-GB" sz="2400" b="1" dirty="0">
              <a:solidFill>
                <a:srgbClr val="C00000"/>
              </a:solidFill>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787874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5738" y="441434"/>
            <a:ext cx="8828690" cy="5735529"/>
          </a:xfrm>
          <a:prstGeom prst="rect">
            <a:avLst/>
          </a:prstGeom>
        </p:spPr>
      </p:pic>
    </p:spTree>
    <p:extLst>
      <p:ext uri="{BB962C8B-B14F-4D97-AF65-F5344CB8AC3E}">
        <p14:creationId xmlns:p14="http://schemas.microsoft.com/office/powerpoint/2010/main" val="60918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7821" y="677918"/>
            <a:ext cx="9758855" cy="5499046"/>
          </a:xfrm>
          <a:prstGeom prst="rect">
            <a:avLst/>
          </a:prstGeom>
        </p:spPr>
      </p:pic>
    </p:spTree>
    <p:extLst>
      <p:ext uri="{BB962C8B-B14F-4D97-AF65-F5344CB8AC3E}">
        <p14:creationId xmlns:p14="http://schemas.microsoft.com/office/powerpoint/2010/main" val="48651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2869"/>
            <a:ext cx="10607566" cy="5549462"/>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NAFLD                         25% </a:t>
            </a:r>
            <a:r>
              <a:rPr lang="en-US" sz="2400" dirty="0">
                <a:latin typeface="Times New Roman" panose="02020603050405020304" pitchFamily="18" charset="0"/>
                <a:cs typeface="Times New Roman" panose="02020603050405020304" pitchFamily="18" charset="0"/>
              </a:rPr>
              <a:t>(3-7% NASH / 1-2% cirrhosis) of </a:t>
            </a:r>
            <a:r>
              <a:rPr lang="en-US" sz="2400" dirty="0" smtClean="0">
                <a:latin typeface="Times New Roman" panose="02020603050405020304" pitchFamily="18" charset="0"/>
                <a:cs typeface="Times New Roman" panose="02020603050405020304" pitchFamily="18" charset="0"/>
              </a:rPr>
              <a:t>general population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NAFLD                        7% of normal-weight</a:t>
            </a:r>
          </a:p>
          <a:p>
            <a:pPr>
              <a:lnSpc>
                <a:spcPct val="150000"/>
              </a:lnSpc>
            </a:pPr>
            <a:r>
              <a:rPr lang="en-GB" sz="2400" dirty="0" err="1" smtClean="0">
                <a:latin typeface="Times New Roman" panose="02020603050405020304" pitchFamily="18" charset="0"/>
                <a:cs typeface="Times New Roman" panose="02020603050405020304" pitchFamily="18" charset="0"/>
              </a:rPr>
              <a:t>MetS</a:t>
            </a:r>
            <a:r>
              <a:rPr lang="en-GB"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its components increase the risk of NAFLD  </a:t>
            </a:r>
          </a:p>
          <a:p>
            <a:pPr>
              <a:lnSpc>
                <a:spcPct val="150000"/>
              </a:lnSpc>
            </a:pPr>
            <a:r>
              <a:rPr lang="en-US" sz="2400" dirty="0">
                <a:latin typeface="Times New Roman" panose="02020603050405020304" pitchFamily="18" charset="0"/>
                <a:cs typeface="Times New Roman" panose="02020603050405020304" pitchFamily="18" charset="0"/>
              </a:rPr>
              <a:t>HCC is the </a:t>
            </a:r>
            <a:r>
              <a:rPr lang="en-US" sz="2400" dirty="0" smtClean="0">
                <a:latin typeface="Times New Roman" panose="02020603050405020304" pitchFamily="18" charset="0"/>
                <a:cs typeface="Times New Roman" panose="02020603050405020304" pitchFamily="18" charset="0"/>
              </a:rPr>
              <a:t>4 causes </a:t>
            </a:r>
            <a:r>
              <a:rPr lang="en-US" sz="2400" dirty="0">
                <a:latin typeface="Times New Roman" panose="02020603050405020304" pitchFamily="18" charset="0"/>
                <a:cs typeface="Times New Roman" panose="02020603050405020304" pitchFamily="18" charset="0"/>
              </a:rPr>
              <a:t>of cancer death </a:t>
            </a:r>
            <a:r>
              <a:rPr lang="en-US" sz="2400" dirty="0" smtClean="0">
                <a:latin typeface="Times New Roman" panose="02020603050405020304" pitchFamily="18" charset="0"/>
                <a:cs typeface="Times New Roman" panose="02020603050405020304" pitchFamily="18" charset="0"/>
              </a:rPr>
              <a:t>worldwide</a:t>
            </a:r>
          </a:p>
          <a:p>
            <a:pPr>
              <a:lnSpc>
                <a:spcPct val="150000"/>
              </a:lnSpc>
            </a:pPr>
            <a:r>
              <a:rPr lang="en-US" sz="2400" dirty="0" smtClean="0">
                <a:latin typeface="Times New Roman" panose="02020603050405020304" pitchFamily="18" charset="0"/>
                <a:cs typeface="Times New Roman" panose="02020603050405020304" pitchFamily="18" charset="0"/>
              </a:rPr>
              <a:t>Annually 0.5</a:t>
            </a:r>
            <a:r>
              <a:rPr lang="en-US" sz="2400" dirty="0">
                <a:latin typeface="Times New Roman" panose="02020603050405020304" pitchFamily="18" charset="0"/>
                <a:cs typeface="Times New Roman" panose="02020603050405020304" pitchFamily="18" charset="0"/>
              </a:rPr>
              <a:t>% to 2.6% among patients with NASH </a:t>
            </a:r>
            <a:r>
              <a:rPr lang="en-US" sz="2400" dirty="0" smtClean="0">
                <a:latin typeface="Times New Roman" panose="02020603050405020304" pitchFamily="18" charset="0"/>
                <a:cs typeface="Times New Roman" panose="02020603050405020304" pitchFamily="18" charset="0"/>
              </a:rPr>
              <a:t>cirrhosis</a:t>
            </a:r>
          </a:p>
        </p:txBody>
      </p:sp>
      <p:sp>
        <p:nvSpPr>
          <p:cNvPr id="4" name="Right Arrow 3"/>
          <p:cNvSpPr/>
          <p:nvPr/>
        </p:nvSpPr>
        <p:spPr>
          <a:xfrm>
            <a:off x="2412124" y="1198179"/>
            <a:ext cx="1434662" cy="15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412124" y="1836780"/>
            <a:ext cx="1450974" cy="188992"/>
          </a:xfrm>
          <a:prstGeom prst="rect">
            <a:avLst/>
          </a:prstGeom>
        </p:spPr>
      </p:pic>
    </p:spTree>
    <p:extLst>
      <p:ext uri="{BB962C8B-B14F-4D97-AF65-F5344CB8AC3E}">
        <p14:creationId xmlns:p14="http://schemas.microsoft.com/office/powerpoint/2010/main" val="151280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4304" y="520262"/>
            <a:ext cx="8781393" cy="5530577"/>
          </a:xfrm>
          <a:prstGeom prst="rect">
            <a:avLst/>
          </a:prstGeom>
        </p:spPr>
      </p:pic>
    </p:spTree>
    <p:extLst>
      <p:ext uri="{BB962C8B-B14F-4D97-AF65-F5344CB8AC3E}">
        <p14:creationId xmlns:p14="http://schemas.microsoft.com/office/powerpoint/2010/main" val="2283271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4643"/>
            <a:ext cx="10515600"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Pathogenesis: lifestyle and genes</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07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2152"/>
            <a:ext cx="10515600" cy="5514811"/>
          </a:xfrm>
        </p:spPr>
        <p:txBody>
          <a:bodyPr>
            <a:norm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Unhealthy lifestyles including:</a:t>
            </a:r>
          </a:p>
          <a:p>
            <a:pPr marL="0" indent="0">
              <a:lnSpc>
                <a:spcPct val="150000"/>
              </a:lnSpc>
              <a:buNone/>
            </a:pPr>
            <a:r>
              <a:rPr lang="en-US" sz="2400" b="1" dirty="0" smtClean="0">
                <a:latin typeface="Times New Roman" panose="02020603050405020304" pitchFamily="18" charset="0"/>
                <a:cs typeface="Times New Roman" panose="02020603050405020304" pitchFamily="18" charset="0"/>
              </a:rPr>
              <a:t>1- </a:t>
            </a:r>
            <a:r>
              <a:rPr lang="en-GB" sz="2400" dirty="0" smtClean="0">
                <a:latin typeface="Times New Roman" panose="02020603050405020304" pitchFamily="18" charset="0"/>
                <a:cs typeface="Times New Roman" panose="02020603050405020304" pitchFamily="18" charset="0"/>
              </a:rPr>
              <a:t>High calorie intake</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2- </a:t>
            </a:r>
            <a:r>
              <a:rPr lang="en-GB" sz="2400" dirty="0" smtClean="0">
                <a:latin typeface="Times New Roman" panose="02020603050405020304" pitchFamily="18" charset="0"/>
                <a:cs typeface="Times New Roman" panose="02020603050405020304" pitchFamily="18" charset="0"/>
              </a:rPr>
              <a:t>Excess (saturated) fat</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3- </a:t>
            </a:r>
            <a:r>
              <a:rPr lang="en-GB" sz="2400" dirty="0" smtClean="0">
                <a:latin typeface="Times New Roman" panose="02020603050405020304" pitchFamily="18" charset="0"/>
                <a:cs typeface="Times New Roman" panose="02020603050405020304" pitchFamily="18" charset="0"/>
              </a:rPr>
              <a:t>High fructose intake</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4- </a:t>
            </a:r>
            <a:r>
              <a:rPr lang="en-GB" sz="2400" dirty="0" smtClean="0">
                <a:latin typeface="Times New Roman" panose="02020603050405020304" pitchFamily="18" charset="0"/>
                <a:cs typeface="Times New Roman" panose="02020603050405020304" pitchFamily="18" charset="0"/>
              </a:rPr>
              <a:t>Sedentary behaviour</a:t>
            </a:r>
          </a:p>
          <a:p>
            <a:pPr marL="0" indent="0">
              <a:lnSpc>
                <a:spcPct val="150000"/>
              </a:lnSpc>
              <a:buNone/>
            </a:pPr>
            <a:endParaRPr lang="en-GB" sz="2400" dirty="0">
              <a:latin typeface="Times New Roman" panose="02020603050405020304" pitchFamily="18" charset="0"/>
              <a:cs typeface="Times New Roman" panose="02020603050405020304" pitchFamily="18" charset="0"/>
            </a:endParaRPr>
          </a:p>
          <a:p>
            <a:pPr marL="0" indent="0" algn="ctr">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Unhealthy lifestyles               development and progression of NAFLD</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4288720" y="4962633"/>
            <a:ext cx="827314"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795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1566</TotalTime>
  <Words>1478</Words>
  <Application>Microsoft Office PowerPoint</Application>
  <PresentationFormat>Widescreen</PresentationFormat>
  <Paragraphs>258</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B Nazanin</vt:lpstr>
      <vt:lpstr>Calibri</vt:lpstr>
      <vt:lpstr>Calibri Light</vt:lpstr>
      <vt:lpstr>Symbol</vt:lpstr>
      <vt:lpstr>Times New Roman</vt:lpstr>
      <vt:lpstr>Office Theme</vt:lpstr>
      <vt:lpstr>PowerPoint Presentation</vt:lpstr>
      <vt:lpstr>تغذیه درمانی در کبد چرب</vt:lpstr>
      <vt:lpstr>PowerPoint Presentation</vt:lpstr>
      <vt:lpstr>PowerPoint Presentation</vt:lpstr>
      <vt:lpstr>PowerPoint Presentation</vt:lpstr>
      <vt:lpstr>PowerPoint Presentation</vt:lpstr>
      <vt:lpstr>PowerPoint Presentation</vt:lpstr>
      <vt:lpstr>Pathogenesis: lifestyle and genes</vt:lpstr>
      <vt:lpstr>PowerPoint Presentation</vt:lpstr>
      <vt:lpstr>PowerPoint Presentation</vt:lpstr>
      <vt:lpstr>Other risk factors</vt:lpstr>
      <vt:lpstr>Diagnosis: protocol for evaluation of NAFLD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diet and lifestyle changes </vt:lpstr>
      <vt:lpstr>PowerPoint Presentation</vt:lpstr>
      <vt:lpstr>PowerPoint Presentation</vt:lpstr>
      <vt:lpstr>PowerPoint Presentation</vt:lpstr>
      <vt:lpstr>Weight loss</vt:lpstr>
      <vt:lpstr>Energy restriction</vt:lpstr>
      <vt:lpstr>PowerPoint Presentation</vt:lpstr>
      <vt:lpstr>PowerPoint Presentation</vt:lpstr>
      <vt:lpstr>Macronutrient composition</vt:lpstr>
      <vt:lpstr>PowerPoint Presentation</vt:lpstr>
      <vt:lpstr>Processed food and Fructose</vt:lpstr>
      <vt:lpstr>PowerPoint Presentation</vt:lpstr>
      <vt:lpstr>Alcohol</vt:lpstr>
      <vt:lpstr>Coffee </vt:lpstr>
      <vt:lpstr>PowerPoint Presentation</vt:lpstr>
      <vt:lpstr>Exercise </vt:lpstr>
      <vt:lpstr>Treatment: pharmacotherapy</vt:lpstr>
      <vt:lpstr>PowerPoint Presentation</vt:lpstr>
      <vt:lpstr>PowerPoint Presentation</vt:lpstr>
      <vt:lpstr>PowerPoint Presentation</vt:lpstr>
      <vt:lpstr>Herbal medicine</vt:lpstr>
      <vt:lpstr>PowerPoint Presentation</vt:lpstr>
      <vt:lpstr>Treatment: pediatric NAFLD</vt:lpstr>
      <vt:lpstr>PowerPoint Presentation</vt:lpstr>
      <vt:lpstr>Treatment: surgery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diet and lifestyle changes</dc:title>
  <dc:creator>دانشجوی تغذیه 8</dc:creator>
  <cp:lastModifiedBy>دانشجوی تغذیه 8</cp:lastModifiedBy>
  <cp:revision>106</cp:revision>
  <dcterms:created xsi:type="dcterms:W3CDTF">2021-09-25T04:26:46Z</dcterms:created>
  <dcterms:modified xsi:type="dcterms:W3CDTF">2021-09-29T04:33:43Z</dcterms:modified>
</cp:coreProperties>
</file>