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63" r:id="rId2"/>
    <p:sldId id="332" r:id="rId3"/>
    <p:sldId id="264" r:id="rId4"/>
    <p:sldId id="266" r:id="rId5"/>
    <p:sldId id="267" r:id="rId6"/>
    <p:sldId id="268" r:id="rId7"/>
    <p:sldId id="366" r:id="rId8"/>
    <p:sldId id="269" r:id="rId9"/>
    <p:sldId id="270" r:id="rId10"/>
    <p:sldId id="271" r:id="rId11"/>
    <p:sldId id="272" r:id="rId12"/>
    <p:sldId id="273" r:id="rId13"/>
    <p:sldId id="362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351" r:id="rId22"/>
    <p:sldId id="352" r:id="rId23"/>
    <p:sldId id="281" r:id="rId24"/>
    <p:sldId id="282" r:id="rId25"/>
    <p:sldId id="283" r:id="rId26"/>
    <p:sldId id="317" r:id="rId27"/>
    <p:sldId id="318" r:id="rId28"/>
    <p:sldId id="326" r:id="rId29"/>
    <p:sldId id="327" r:id="rId30"/>
    <p:sldId id="328" r:id="rId31"/>
    <p:sldId id="284" r:id="rId32"/>
    <p:sldId id="291" r:id="rId33"/>
    <p:sldId id="292" r:id="rId34"/>
    <p:sldId id="293" r:id="rId35"/>
    <p:sldId id="294" r:id="rId36"/>
    <p:sldId id="295" r:id="rId37"/>
    <p:sldId id="322" r:id="rId38"/>
    <p:sldId id="345" r:id="rId39"/>
    <p:sldId id="346" r:id="rId40"/>
    <p:sldId id="347" r:id="rId41"/>
    <p:sldId id="344" r:id="rId42"/>
    <p:sldId id="363" r:id="rId43"/>
    <p:sldId id="333" r:id="rId44"/>
    <p:sldId id="353" r:id="rId45"/>
    <p:sldId id="334" r:id="rId46"/>
    <p:sldId id="335" r:id="rId47"/>
    <p:sldId id="336" r:id="rId48"/>
    <p:sldId id="337" r:id="rId49"/>
    <p:sldId id="339" r:id="rId50"/>
    <p:sldId id="338" r:id="rId51"/>
    <p:sldId id="340" r:id="rId52"/>
    <p:sldId id="341" r:id="rId53"/>
    <p:sldId id="342" r:id="rId54"/>
    <p:sldId id="343" r:id="rId55"/>
    <p:sldId id="365" r:id="rId56"/>
    <p:sldId id="355" r:id="rId57"/>
    <p:sldId id="359" r:id="rId58"/>
    <p:sldId id="358" r:id="rId59"/>
    <p:sldId id="364" r:id="rId60"/>
    <p:sldId id="360" r:id="rId61"/>
    <p:sldId id="357" r:id="rId62"/>
    <p:sldId id="356" r:id="rId63"/>
    <p:sldId id="330" r:id="rId64"/>
    <p:sldId id="311" r:id="rId65"/>
    <p:sldId id="312" r:id="rId66"/>
    <p:sldId id="306" r:id="rId67"/>
    <p:sldId id="308" r:id="rId68"/>
    <p:sldId id="310" r:id="rId69"/>
    <p:sldId id="349" r:id="rId70"/>
    <p:sldId id="348" r:id="rId71"/>
    <p:sldId id="314" r:id="rId72"/>
    <p:sldId id="329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06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6E47D-81F8-40B4-8174-90110D4CE05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C155C-B296-4FBA-B9BC-27C8273E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81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DC3DFE-043F-4733-B80D-9B83CC2EAC2C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389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13E6C-BC60-4895-A379-5C6A943D0B9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57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236F-8FCA-41D3-919F-3204AF51BA2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DAFF-5399-4F92-A359-D9F9C6C1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28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236F-8FCA-41D3-919F-3204AF51BA2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DAFF-5399-4F92-A359-D9F9C6C1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58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236F-8FCA-41D3-919F-3204AF51BA2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DAFF-5399-4F92-A359-D9F9C6C1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8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236F-8FCA-41D3-919F-3204AF51BA2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DAFF-5399-4F92-A359-D9F9C6C1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7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236F-8FCA-41D3-919F-3204AF51BA2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DAFF-5399-4F92-A359-D9F9C6C1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18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236F-8FCA-41D3-919F-3204AF51BA2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DAFF-5399-4F92-A359-D9F9C6C1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99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236F-8FCA-41D3-919F-3204AF51BA2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DAFF-5399-4F92-A359-D9F9C6C1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61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236F-8FCA-41D3-919F-3204AF51BA2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DAFF-5399-4F92-A359-D9F9C6C1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3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236F-8FCA-41D3-919F-3204AF51BA2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DAFF-5399-4F92-A359-D9F9C6C1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22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236F-8FCA-41D3-919F-3204AF51BA2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DAFF-5399-4F92-A359-D9F9C6C1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0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236F-8FCA-41D3-919F-3204AF51BA2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DAFF-5399-4F92-A359-D9F9C6C1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81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1236F-8FCA-41D3-919F-3204AF51BA2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FDAFF-5399-4F92-A359-D9F9C6C1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1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0105" y="1060674"/>
            <a:ext cx="8891789" cy="1470025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Cardiometabolic Aspects of PCOS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1568" y="3768501"/>
            <a:ext cx="7368862" cy="1752600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80000"/>
              </a:lnSpc>
            </a:pPr>
            <a:r>
              <a:rPr lang="en-US" sz="2200" dirty="0">
                <a:solidFill>
                  <a:schemeClr val="bg1"/>
                </a:solidFill>
              </a:rPr>
              <a:t>F. Hosseinpanah, M.D</a:t>
            </a:r>
          </a:p>
          <a:p>
            <a:pPr lvl="0">
              <a:lnSpc>
                <a:spcPct val="80000"/>
              </a:lnSpc>
            </a:pPr>
            <a:r>
              <a:rPr lang="en-US" sz="2200" dirty="0">
                <a:solidFill>
                  <a:schemeClr val="bg1"/>
                </a:solidFill>
              </a:rPr>
              <a:t>Obesity Research Center</a:t>
            </a:r>
          </a:p>
          <a:p>
            <a:pPr lvl="0">
              <a:lnSpc>
                <a:spcPct val="80000"/>
              </a:lnSpc>
            </a:pPr>
            <a:r>
              <a:rPr lang="en-US" sz="2200" dirty="0">
                <a:solidFill>
                  <a:schemeClr val="bg1"/>
                </a:solidFill>
              </a:rPr>
              <a:t>Research Institute for Endocrine sciences</a:t>
            </a:r>
          </a:p>
          <a:p>
            <a:pPr lvl="0">
              <a:lnSpc>
                <a:spcPct val="80000"/>
              </a:lnSpc>
            </a:pPr>
            <a:r>
              <a:rPr lang="en-US" sz="2200" dirty="0" err="1">
                <a:solidFill>
                  <a:schemeClr val="bg1"/>
                </a:solidFill>
              </a:rPr>
              <a:t>Shahid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Beheshti</a:t>
            </a:r>
            <a:r>
              <a:rPr lang="en-US" sz="2200" dirty="0">
                <a:solidFill>
                  <a:schemeClr val="bg1"/>
                </a:solidFill>
              </a:rPr>
              <a:t> University of Medical Sciences</a:t>
            </a:r>
          </a:p>
          <a:p>
            <a:pPr lvl="0">
              <a:lnSpc>
                <a:spcPct val="80000"/>
              </a:lnSpc>
            </a:pPr>
            <a:r>
              <a:rPr lang="en-US" sz="2200" dirty="0">
                <a:solidFill>
                  <a:schemeClr val="bg1"/>
                </a:solidFill>
              </a:rPr>
              <a:t>October 21, 2021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96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52400"/>
            <a:ext cx="8153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953000" y="63246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Control                                  PCOS</a:t>
            </a:r>
          </a:p>
        </p:txBody>
      </p:sp>
    </p:spTree>
    <p:extLst>
      <p:ext uri="{BB962C8B-B14F-4D97-AF65-F5344CB8AC3E}">
        <p14:creationId xmlns:p14="http://schemas.microsoft.com/office/powerpoint/2010/main" val="2612705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04800"/>
            <a:ext cx="8610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3507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                           Key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06263"/>
            <a:ext cx="10675513" cy="45259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 patients with PCOS, the prevalence of IR was 64% according to the HOMA-IR measurement, after adjustment </a:t>
            </a:r>
          </a:p>
          <a:p>
            <a:r>
              <a:rPr lang="en-US" dirty="0">
                <a:solidFill>
                  <a:schemeClr val="bg1"/>
                </a:solidFill>
              </a:rPr>
              <a:t>Patients with IR were more clinically affected</a:t>
            </a:r>
          </a:p>
          <a:p>
            <a:r>
              <a:rPr lang="en-US" dirty="0">
                <a:solidFill>
                  <a:schemeClr val="bg1"/>
                </a:solidFill>
              </a:rPr>
              <a:t>Although IR is a common abnormality in PCOS, it does not seem to be a universal feature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170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FC093-D268-44CA-8246-20635987C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82" y="180397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             </a:t>
            </a:r>
            <a:r>
              <a:rPr lang="en-US" sz="4800" dirty="0">
                <a:solidFill>
                  <a:schemeClr val="bg1"/>
                </a:solidFill>
              </a:rPr>
              <a:t>Underlying Pathway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0F319-63F7-4C0B-AABB-1A8400069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1911350"/>
            <a:ext cx="11239500" cy="4351338"/>
          </a:xfrm>
        </p:spPr>
        <p:txBody>
          <a:bodyPr>
            <a:normAutofit/>
          </a:bodyPr>
          <a:lstStyle/>
          <a:p>
            <a:pPr algn="l"/>
            <a:r>
              <a:rPr lang="en-US" sz="2400" b="0" i="0" u="none" strike="noStrike" baseline="0" dirty="0">
                <a:solidFill>
                  <a:srgbClr val="FFFF00"/>
                </a:solidFill>
                <a:latin typeface="AdvOT26408d1e"/>
              </a:rPr>
              <a:t>Intrinsic insulin resistance 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26408d1e"/>
              </a:rPr>
              <a:t>leads to increased lipolysis from adipose tissue and facilitates dyslipidemia, which has a toxic effect on the pancreatic islet cells . As a result, apoptosis of pancreatic islet cells is induced, increasing the risk for glucose intolerance and eventually </a:t>
            </a:r>
            <a:r>
              <a:rPr lang="en-US" sz="2400" b="0" i="0" u="none" strike="noStrike" baseline="0" dirty="0">
                <a:solidFill>
                  <a:srgbClr val="FFFF00"/>
                </a:solidFill>
                <a:latin typeface="AdvOT26408d1e"/>
              </a:rPr>
              <a:t>chronic hyperglycemia and T2D </a:t>
            </a:r>
          </a:p>
          <a:p>
            <a:pPr algn="l"/>
            <a:r>
              <a:rPr lang="en-US" sz="2400" b="0" i="0" u="none" strike="noStrike" baseline="0" dirty="0">
                <a:solidFill>
                  <a:schemeClr val="bg1"/>
                </a:solidFill>
                <a:latin typeface="AdvOT26408d1e"/>
              </a:rPr>
              <a:t>Insulin resistance is also linked to </a:t>
            </a:r>
            <a:r>
              <a:rPr lang="en-US" sz="2400" b="0" i="0" u="none" strike="noStrike" baseline="0" dirty="0">
                <a:solidFill>
                  <a:srgbClr val="FFFF00"/>
                </a:solidFill>
                <a:latin typeface="AdvOT26408d1e"/>
              </a:rPr>
              <a:t>hypertension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26408d1e"/>
              </a:rPr>
              <a:t> through the impairment of the insulin specific endothelial pathway, resulting in vasoconstriction through a diminished nitrogen oxide production </a:t>
            </a:r>
          </a:p>
          <a:p>
            <a:pPr algn="l"/>
            <a:r>
              <a:rPr lang="en-US" sz="2400" b="0" i="0" u="none" strike="noStrike" baseline="0" dirty="0">
                <a:solidFill>
                  <a:schemeClr val="bg1"/>
                </a:solidFill>
                <a:latin typeface="AdvOT26408d1e"/>
              </a:rPr>
              <a:t> Finally, hyperinsulinemia leads to </a:t>
            </a:r>
            <a:r>
              <a:rPr lang="en-US" sz="2400" b="0" i="0" u="none" strike="noStrike" baseline="0" dirty="0">
                <a:solidFill>
                  <a:srgbClr val="FFFF00"/>
                </a:solidFill>
                <a:latin typeface="AdvOT26408d1e"/>
              </a:rPr>
              <a:t>vascular inflammation and water 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26408d1e"/>
              </a:rPr>
              <a:t>retention in the kidney which contributes to an elevated blood pressure </a:t>
            </a:r>
          </a:p>
          <a:p>
            <a:pPr algn="l"/>
            <a:r>
              <a:rPr lang="en-US" sz="2400" b="0" i="0" u="none" strike="noStrike" baseline="0" dirty="0">
                <a:solidFill>
                  <a:schemeClr val="bg1"/>
                </a:solidFill>
                <a:latin typeface="AdvOT26408d1e"/>
              </a:rPr>
              <a:t> Dyslipidemia and elevated blood pressure are important factors in aggravating the process of atherosclerosis eventually leading to cardiovascular events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71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0991" y="0"/>
            <a:ext cx="922351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203047" y="6346293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Apridonidze</a:t>
            </a:r>
            <a:r>
              <a:rPr lang="en-GB" dirty="0">
                <a:solidFill>
                  <a:schemeClr val="bg1"/>
                </a:solidFill>
              </a:rPr>
              <a:t> T et al, JCEM 2005;90:1929-35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0158" y="2590801"/>
            <a:ext cx="9852338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Retrospective medical chart review of women with PCOS</a:t>
            </a:r>
          </a:p>
          <a:p>
            <a:r>
              <a:rPr lang="en-US" sz="2400" dirty="0">
                <a:solidFill>
                  <a:schemeClr val="bg1"/>
                </a:solidFill>
              </a:rPr>
              <a:t>seen in an Endocrine Clinic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NCEP ATP III criteria was used  for definition of Mets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Of the 161 PCOS cases reviewed, 106 met the inclusion criteria.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The women were divided into two groups: 1) women with</a:t>
            </a:r>
          </a:p>
          <a:p>
            <a:r>
              <a:rPr lang="en-US" sz="2400" dirty="0">
                <a:solidFill>
                  <a:schemeClr val="bg1"/>
                </a:solidFill>
              </a:rPr>
              <a:t>PCOS and the Mets (n =46); and 2) women with PCOS lacking the Mets(n =60)</a:t>
            </a:r>
          </a:p>
        </p:txBody>
      </p:sp>
    </p:spTree>
    <p:extLst>
      <p:ext uri="{BB962C8B-B14F-4D97-AF65-F5344CB8AC3E}">
        <p14:creationId xmlns:p14="http://schemas.microsoft.com/office/powerpoint/2010/main" val="2350645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2" name="Object 4"/>
          <p:cNvGraphicFramePr>
            <a:graphicFrameLocks noChangeAspect="1"/>
          </p:cNvGraphicFramePr>
          <p:nvPr/>
        </p:nvGraphicFramePr>
        <p:xfrm>
          <a:off x="1981200" y="152400"/>
          <a:ext cx="78486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Slide" r:id="rId3" imgW="4571948" imgH="3429086" progId="PowerPoint.Slide.8">
                  <p:embed/>
                </p:oleObj>
              </mc:Choice>
              <mc:Fallback>
                <p:oleObj name="Slide" r:id="rId3" imgW="4571948" imgH="3429086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52400"/>
                        <a:ext cx="784860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1981200" y="6392863"/>
            <a:ext cx="8305800" cy="238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28675">
              <a:lnSpc>
                <a:spcPct val="97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</a:pPr>
            <a:r>
              <a:rPr lang="en-GB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ltGray">
          <a:xfrm>
            <a:off x="1452093" y="5086290"/>
            <a:ext cx="8834907" cy="40011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Overall prevalence of MS was </a:t>
            </a:r>
            <a:r>
              <a:rPr lang="en-US" sz="2000" b="1" dirty="0">
                <a:solidFill>
                  <a:srgbClr val="FFFF00"/>
                </a:solidFill>
              </a:rPr>
              <a:t>43% (2-fold higher </a:t>
            </a:r>
            <a:r>
              <a:rPr lang="en-US" sz="2000" b="1" dirty="0">
                <a:solidFill>
                  <a:schemeClr val="bg1"/>
                </a:solidFill>
              </a:rPr>
              <a:t>than in the general population)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ltGray">
          <a:xfrm>
            <a:off x="4191000" y="31242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45</a:t>
            </a: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ltGray">
          <a:xfrm>
            <a:off x="4419600" y="46482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ltGray">
          <a:xfrm>
            <a:off x="5029200" y="26670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53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ltGray">
          <a:xfrm>
            <a:off x="5257800" y="44196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ltGray">
          <a:xfrm>
            <a:off x="3352800" y="40386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21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94079" y="5741987"/>
            <a:ext cx="8153400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9690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533402"/>
            <a:ext cx="85344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>
          <a:xfrm>
            <a:off x="1752600" y="41910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752600" y="37338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1752600" y="44196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37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                        </a:t>
            </a:r>
            <a:r>
              <a:rPr lang="en-US" b="1" dirty="0">
                <a:solidFill>
                  <a:schemeClr val="bg1"/>
                </a:solidFill>
              </a:rPr>
              <a:t>Key messages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40158" y="1690688"/>
            <a:ext cx="9575442" cy="4800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Mets and its components are common in women with PCOS, placing them at increased risk for cardiovascular disease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Women with PCOS and the Mets differ from their counterparts lacking the Mets in terms of increased </a:t>
            </a:r>
            <a:r>
              <a:rPr lang="en-US" dirty="0" err="1">
                <a:solidFill>
                  <a:schemeClr val="bg1"/>
                </a:solidFill>
              </a:rPr>
              <a:t>hyperandrogenemia</a:t>
            </a:r>
            <a:r>
              <a:rPr lang="en-US" dirty="0">
                <a:solidFill>
                  <a:schemeClr val="bg1"/>
                </a:solidFill>
              </a:rPr>
              <a:t>, lower serum SHBG, and higher prevalence of </a:t>
            </a:r>
            <a:r>
              <a:rPr lang="en-US" dirty="0" err="1">
                <a:solidFill>
                  <a:schemeClr val="bg1"/>
                </a:solidFill>
              </a:rPr>
              <a:t>acanthosis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nigricans</a:t>
            </a:r>
            <a:r>
              <a:rPr lang="en-US" dirty="0">
                <a:solidFill>
                  <a:schemeClr val="bg1"/>
                </a:solidFill>
              </a:rPr>
              <a:t>, all features that may reflect more severe insulin resistance</a:t>
            </a:r>
          </a:p>
        </p:txBody>
      </p:sp>
    </p:spTree>
    <p:extLst>
      <p:ext uri="{BB962C8B-B14F-4D97-AF65-F5344CB8AC3E}">
        <p14:creationId xmlns:p14="http://schemas.microsoft.com/office/powerpoint/2010/main" val="4106487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17" y="2361346"/>
            <a:ext cx="10985679" cy="45259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Objective</a:t>
            </a:r>
            <a:r>
              <a:rPr lang="en-US" dirty="0">
                <a:solidFill>
                  <a:schemeClr val="bg1"/>
                </a:solidFill>
              </a:rPr>
              <a:t>: To evaluate the prevalence of the metabolic syndrome and insulin resistance  in a large </a:t>
            </a:r>
            <a:r>
              <a:rPr lang="en-US" dirty="0">
                <a:solidFill>
                  <a:srgbClr val="FFFF00"/>
                </a:solidFill>
              </a:rPr>
              <a:t>population-based</a:t>
            </a:r>
            <a:r>
              <a:rPr lang="en-US" dirty="0">
                <a:solidFill>
                  <a:schemeClr val="bg1"/>
                </a:solidFill>
              </a:rPr>
              <a:t> study in Iran</a:t>
            </a:r>
          </a:p>
          <a:p>
            <a:r>
              <a:rPr lang="en-US" dirty="0">
                <a:solidFill>
                  <a:schemeClr val="bg1"/>
                </a:solidFill>
              </a:rPr>
              <a:t> One hundred and thirty six PCOS subjects and 423 healthy controls recruited from among 1126 reproductive aged women (18–45 year) were compared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26"/>
            <a:ext cx="105156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81930" y="6313386"/>
            <a:ext cx="4514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dvMINION-R"/>
              </a:rPr>
              <a:t>Clinical Endocrinology (2011) </a:t>
            </a:r>
            <a:r>
              <a:rPr lang="en-US" dirty="0">
                <a:solidFill>
                  <a:schemeClr val="bg1"/>
                </a:solidFill>
                <a:latin typeface="AdvMINION-B"/>
              </a:rPr>
              <a:t>75</a:t>
            </a:r>
            <a:r>
              <a:rPr lang="en-US" dirty="0">
                <a:solidFill>
                  <a:schemeClr val="bg1"/>
                </a:solidFill>
                <a:latin typeface="AdvMINION-R"/>
              </a:rPr>
              <a:t>, 692–697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52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9477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Metabolic syndrome was </a:t>
            </a:r>
            <a:r>
              <a:rPr lang="en-US" sz="2700" dirty="0">
                <a:solidFill>
                  <a:srgbClr val="FFFF00"/>
                </a:solidFill>
              </a:rPr>
              <a:t>no more frequent </a:t>
            </a:r>
            <a:r>
              <a:rPr lang="en-US" sz="2700" dirty="0">
                <a:solidFill>
                  <a:schemeClr val="bg1"/>
                </a:solidFill>
              </a:rPr>
              <a:t>in a representative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sample of PCOS Iranian population than in healthy controls</a:t>
            </a:r>
            <a:br>
              <a:rPr lang="en-US" sz="2700" dirty="0">
                <a:solidFill>
                  <a:schemeClr val="bg1"/>
                </a:solidFill>
              </a:rPr>
            </a:br>
            <a:br>
              <a:rPr lang="en-US" sz="27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369" y="1192141"/>
            <a:ext cx="78486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62563" y="3944866"/>
            <a:ext cx="1649298" cy="369332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dirty="0"/>
              <a:t>18.5% Vs 18.3%</a:t>
            </a:r>
          </a:p>
        </p:txBody>
      </p:sp>
    </p:spTree>
    <p:extLst>
      <p:ext uri="{BB962C8B-B14F-4D97-AF65-F5344CB8AC3E}">
        <p14:creationId xmlns:p14="http://schemas.microsoft.com/office/powerpoint/2010/main" val="3570306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9417" y="15906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Points to  address in this lecture: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521" y="1853486"/>
            <a:ext cx="10004604" cy="45259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Is there any association between PCOS and metabolic abnormalities?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Is there any causal relationship between PCOS and development of cardiovascular outcomes 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317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                  Important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8772" y="1943638"/>
            <a:ext cx="8229600" cy="45259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Method of recruitment </a:t>
            </a:r>
            <a:r>
              <a:rPr lang="en-US" dirty="0">
                <a:solidFill>
                  <a:schemeClr val="bg1"/>
                </a:solidFill>
              </a:rPr>
              <a:t>of PCOS women and controls can seriously influence the estimates of metabolic abnormalities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25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495A4-E84E-4DFC-8A33-69AB812C6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49" y="1714499"/>
            <a:ext cx="9553575" cy="3552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70FEDA-20CC-435E-813E-6B9234777F49}"/>
              </a:ext>
            </a:extLst>
          </p:cNvPr>
          <p:cNvSpPr txBox="1"/>
          <p:nvPr/>
        </p:nvSpPr>
        <p:spPr>
          <a:xfrm>
            <a:off x="3895724" y="5638709"/>
            <a:ext cx="7096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chemeClr val="bg1"/>
                </a:solidFill>
                <a:latin typeface="AdvOT65f8a23b.I"/>
              </a:rPr>
              <a:t>Hum </a:t>
            </a:r>
            <a:r>
              <a:rPr lang="en-US" sz="1800" b="0" i="0" u="none" strike="noStrike" baseline="0" dirty="0" err="1">
                <a:solidFill>
                  <a:schemeClr val="bg1"/>
                </a:solidFill>
                <a:latin typeface="AdvOT65f8a23b.I"/>
              </a:rPr>
              <a:t>Reprod</a:t>
            </a:r>
            <a:r>
              <a:rPr lang="en-US" dirty="0">
                <a:solidFill>
                  <a:schemeClr val="bg1"/>
                </a:solidFill>
                <a:latin typeface="AdvOT65f8a23b.I"/>
              </a:rPr>
              <a:t> 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AdvOT65f8a23b.I"/>
              </a:rPr>
              <a:t>Update 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AdvOT46dcae81"/>
              </a:rPr>
              <a:t>2010;16:347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AdvOT46dcae81+20"/>
              </a:rPr>
              <a:t>–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AdvOT46dcae81"/>
              </a:rPr>
              <a:t>63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9E4DE-89D0-4DF4-B010-41E932B9F5D3}"/>
              </a:ext>
            </a:extLst>
          </p:cNvPr>
          <p:cNvSpPr txBox="1"/>
          <p:nvPr/>
        </p:nvSpPr>
        <p:spPr>
          <a:xfrm>
            <a:off x="1247774" y="282311"/>
            <a:ext cx="90963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Impaired glucose tolerance, type 2 diabetes and metabolic syndrome in polycystic ovary syndrome: a systematic review and meta-analysis</a:t>
            </a:r>
          </a:p>
        </p:txBody>
      </p:sp>
    </p:spTree>
    <p:extLst>
      <p:ext uri="{BB962C8B-B14F-4D97-AF65-F5344CB8AC3E}">
        <p14:creationId xmlns:p14="http://schemas.microsoft.com/office/powerpoint/2010/main" val="2412903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83CFE8-646B-44DD-86FD-ECCFB323C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031720"/>
            <a:ext cx="9744075" cy="4416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EE61F1-905F-44DD-97A3-CCF4F71A2ECF}"/>
              </a:ext>
            </a:extLst>
          </p:cNvPr>
          <p:cNvSpPr txBox="1"/>
          <p:nvPr/>
        </p:nvSpPr>
        <p:spPr>
          <a:xfrm>
            <a:off x="952500" y="5534561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latin typeface="AdvOT65f8a23b.I"/>
              </a:rPr>
              <a:t>Clin Endocrinol (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dvOT65f8a23b.I"/>
              </a:rPr>
              <a:t>Oxf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dvOT65f8a23b.I"/>
              </a:rPr>
              <a:t>) 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dvOT46dcae81"/>
              </a:rPr>
              <a:t>2013;78:438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dvOT46dcae81+20"/>
              </a:rPr>
              <a:t>–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dvOT46dcae81"/>
              </a:rPr>
              <a:t>46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latin typeface="AdvOT65f8a23b.I"/>
              </a:rPr>
              <a:t>Hum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dvOT65f8a23b.I"/>
              </a:rPr>
              <a:t>Reprod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dvOT65f8a23b.I"/>
              </a:rPr>
              <a:t> Update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dvOT46dcae81"/>
              </a:rPr>
              <a:t>2012;18:112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dvOT46dcae81+20"/>
              </a:rPr>
              <a:t>–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dvOT46dcae81"/>
              </a:rPr>
              <a:t>26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latin typeface="AdvOT65f8a23b.I"/>
              </a:rPr>
              <a:t>J Clin Endocrinol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dvOT65f8a23b.I"/>
              </a:rPr>
              <a:t>Metab</a:t>
            </a:r>
            <a:r>
              <a:rPr lang="en-US" sz="1600" dirty="0">
                <a:solidFill>
                  <a:schemeClr val="bg1"/>
                </a:solidFill>
                <a:latin typeface="AdvOT65f8a23b.I"/>
              </a:rPr>
              <a:t> 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dvOT46dcae81"/>
              </a:rPr>
              <a:t>2004;89:5454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dvOT46dcae81+20"/>
              </a:rPr>
              <a:t>–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dvOT46dcae81"/>
              </a:rPr>
              <a:t>61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bg1"/>
                </a:solidFill>
                <a:latin typeface="AdvOT65f8a23b.I"/>
              </a:rPr>
              <a:t>J Clin Endocrinol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dvOT65f8a23b.I"/>
              </a:rPr>
              <a:t>Metab</a:t>
            </a:r>
            <a:r>
              <a:rPr lang="en-US" sz="1600" dirty="0">
                <a:solidFill>
                  <a:schemeClr val="bg1"/>
                </a:solidFill>
                <a:latin typeface="AdvOT65f8a23b.I"/>
              </a:rPr>
              <a:t> 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dvOT46dcae81"/>
              </a:rPr>
              <a:t>2007;92:4609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dvOT46dcae81+20"/>
              </a:rPr>
              <a:t>–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dvOT46dcae81"/>
              </a:rPr>
              <a:t>14</a:t>
            </a:r>
          </a:p>
          <a:p>
            <a:pPr algn="l"/>
            <a:r>
              <a:rPr lang="en-US" sz="1600" b="0" i="0" u="none" strike="noStrike" baseline="0" dirty="0" err="1">
                <a:solidFill>
                  <a:schemeClr val="bg1"/>
                </a:solidFill>
                <a:latin typeface="AdvOT65f8a23b.I"/>
              </a:rPr>
              <a:t>Vasc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dvOT65f8a23b.I"/>
              </a:rPr>
              <a:t> Health Risk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dvOT65f8a23b.I"/>
              </a:rPr>
              <a:t>Manag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dvOT65f8a23b.I"/>
              </a:rPr>
              <a:t> 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dvOT46dcae81"/>
              </a:rPr>
              <a:t>2008;4:453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dvOT46dcae81+20"/>
              </a:rPr>
              <a:t>–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dvOT46dcae81"/>
              </a:rPr>
              <a:t>62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2C1762-529E-4D5F-AFDA-B21FA613C47E}"/>
              </a:ext>
            </a:extLst>
          </p:cNvPr>
          <p:cNvSpPr txBox="1"/>
          <p:nvPr/>
        </p:nvSpPr>
        <p:spPr>
          <a:xfrm>
            <a:off x="1323976" y="338822"/>
            <a:ext cx="92487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Surrogate outcomes for cardiovascular disease in women with  PCOS versus controls</a:t>
            </a:r>
          </a:p>
        </p:txBody>
      </p:sp>
    </p:spTree>
    <p:extLst>
      <p:ext uri="{BB962C8B-B14F-4D97-AF65-F5344CB8AC3E}">
        <p14:creationId xmlns:p14="http://schemas.microsoft.com/office/powerpoint/2010/main" val="2741001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830" y="838201"/>
            <a:ext cx="884872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28834" y="6248400"/>
            <a:ext cx="3792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  <a:r>
              <a:rPr lang="en-US" dirty="0" err="1">
                <a:solidFill>
                  <a:schemeClr val="bg1"/>
                </a:solidFill>
              </a:rPr>
              <a:t>Endocr</a:t>
            </a:r>
            <a:r>
              <a:rPr lang="en-US" dirty="0">
                <a:solidFill>
                  <a:schemeClr val="bg1"/>
                </a:solidFill>
              </a:rPr>
              <a:t> Rev.2012 Oct;33(5):812-41</a:t>
            </a:r>
          </a:p>
        </p:txBody>
      </p:sp>
    </p:spTree>
    <p:extLst>
      <p:ext uri="{BB962C8B-B14F-4D97-AF65-F5344CB8AC3E}">
        <p14:creationId xmlns:p14="http://schemas.microsoft.com/office/powerpoint/2010/main" val="3690945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792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chemeClr val="bg1"/>
                </a:solidFill>
              </a:rPr>
              <a:t>Incidence of well-established and novel risk factors for CVD and diabetes </a:t>
            </a:r>
            <a:r>
              <a:rPr lang="en-US" sz="3600" dirty="0">
                <a:solidFill>
                  <a:schemeClr val="bg1"/>
                </a:solidFill>
              </a:rPr>
              <a:t>in PCOS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143000"/>
            <a:ext cx="9009185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Brace 4"/>
          <p:cNvSpPr/>
          <p:nvPr/>
        </p:nvSpPr>
        <p:spPr>
          <a:xfrm>
            <a:off x="1751526" y="1918951"/>
            <a:ext cx="347729" cy="1558343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50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2459" y="-2063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Continued..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7" y="2438400"/>
            <a:ext cx="9138139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7" y="1304925"/>
            <a:ext cx="9161586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1302845" y="4385256"/>
            <a:ext cx="489204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279398" y="4681470"/>
            <a:ext cx="489204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67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27" y="1803042"/>
            <a:ext cx="11368825" cy="43513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Objective</a:t>
            </a:r>
            <a:r>
              <a:rPr lang="en-US" dirty="0">
                <a:solidFill>
                  <a:schemeClr val="bg1"/>
                </a:solidFill>
              </a:rPr>
              <a:t>: To study the incidence rate and hazard ratios of diabetes and </a:t>
            </a:r>
            <a:r>
              <a:rPr lang="en-US" dirty="0" err="1">
                <a:solidFill>
                  <a:schemeClr val="bg1"/>
                </a:solidFill>
              </a:rPr>
              <a:t>prediabetes</a:t>
            </a:r>
            <a:r>
              <a:rPr lang="en-US" dirty="0">
                <a:solidFill>
                  <a:schemeClr val="bg1"/>
                </a:solidFill>
              </a:rPr>
              <a:t> between women with PCOS and healthy subjects.</a:t>
            </a:r>
            <a:endParaRPr lang="fa-IR" dirty="0">
              <a:solidFill>
                <a:schemeClr val="bg1"/>
              </a:solidFill>
            </a:endParaRPr>
          </a:p>
          <a:p>
            <a:endParaRPr lang="fa-IR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Patient(s)</a:t>
            </a:r>
            <a:r>
              <a:rPr lang="en-US" dirty="0">
                <a:solidFill>
                  <a:schemeClr val="bg1"/>
                </a:solidFill>
              </a:rPr>
              <a:t>: Women with PCOS (n = 178) and </a:t>
            </a:r>
            <a:r>
              <a:rPr lang="en-US" dirty="0" err="1">
                <a:solidFill>
                  <a:schemeClr val="bg1"/>
                </a:solidFill>
              </a:rPr>
              <a:t>eumenorrheic</a:t>
            </a:r>
            <a:r>
              <a:rPr lang="en-US" dirty="0">
                <a:solidFill>
                  <a:schemeClr val="bg1"/>
                </a:solidFill>
              </a:rPr>
              <a:t>, non</a:t>
            </a:r>
            <a:r>
              <a:rPr lang="fa-IR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hirsute, healthy women as controls (n = 1,524), all followed for a median time of 12.9 years.</a:t>
            </a:r>
            <a:endParaRPr lang="fa-IR" dirty="0">
              <a:solidFill>
                <a:schemeClr val="bg1"/>
              </a:solidFill>
            </a:endParaRPr>
          </a:p>
          <a:p>
            <a:endParaRPr lang="fa-IR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Main Outcome Measure(s): </a:t>
            </a:r>
            <a:r>
              <a:rPr lang="en-US" dirty="0">
                <a:solidFill>
                  <a:schemeClr val="bg1"/>
                </a:solidFill>
              </a:rPr>
              <a:t>Incidence rate and hazard ratios of diabetes and </a:t>
            </a:r>
            <a:r>
              <a:rPr lang="en-US" dirty="0" err="1">
                <a:solidFill>
                  <a:schemeClr val="bg1"/>
                </a:solidFill>
              </a:rPr>
              <a:t>prediabetes</a:t>
            </a:r>
            <a:r>
              <a:rPr lang="en-US" dirty="0">
                <a:solidFill>
                  <a:schemeClr val="bg1"/>
                </a:solidFill>
              </a:rPr>
              <a:t> between women with PCOS and healthy</a:t>
            </a:r>
            <a:r>
              <a:rPr lang="fa-IR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controls</a:t>
            </a:r>
          </a:p>
        </p:txBody>
      </p:sp>
      <p:sp>
        <p:nvSpPr>
          <p:cNvPr id="5" name="Rectangle 4"/>
          <p:cNvSpPr/>
          <p:nvPr/>
        </p:nvSpPr>
        <p:spPr>
          <a:xfrm>
            <a:off x="978795" y="201546"/>
            <a:ext cx="104576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Polycystic ovary syndrome is a risk factor for diabetes and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prediabetes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middle-aged but not elderly women: a long-term population-based follow-up study</a:t>
            </a:r>
          </a:p>
        </p:txBody>
      </p:sp>
      <p:sp>
        <p:nvSpPr>
          <p:cNvPr id="6" name="Rectangle 5"/>
          <p:cNvSpPr/>
          <p:nvPr/>
        </p:nvSpPr>
        <p:spPr>
          <a:xfrm>
            <a:off x="6926619" y="6270290"/>
            <a:ext cx="5112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Kazemi</a:t>
            </a:r>
            <a:r>
              <a:rPr lang="en-US" dirty="0">
                <a:solidFill>
                  <a:schemeClr val="bg1"/>
                </a:solidFill>
              </a:rPr>
              <a:t> et </a:t>
            </a:r>
            <a:r>
              <a:rPr lang="en-US" dirty="0" err="1">
                <a:solidFill>
                  <a:schemeClr val="bg1"/>
                </a:solidFill>
              </a:rPr>
              <a:t>al,Fertil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Steril</a:t>
            </a:r>
            <a:r>
              <a:rPr lang="en-US" dirty="0">
                <a:solidFill>
                  <a:schemeClr val="bg1"/>
                </a:solidFill>
              </a:rPr>
              <a:t>. 2017 Dec;108(6):1078-1084</a:t>
            </a:r>
          </a:p>
        </p:txBody>
      </p:sp>
    </p:spTree>
    <p:extLst>
      <p:ext uri="{BB962C8B-B14F-4D97-AF65-F5344CB8AC3E}">
        <p14:creationId xmlns:p14="http://schemas.microsoft.com/office/powerpoint/2010/main" val="37942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80" y="1268569"/>
            <a:ext cx="11384924" cy="558943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208394" y="3490174"/>
            <a:ext cx="1455313" cy="211213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7880" y="12879"/>
            <a:ext cx="11874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risk of developing diabetes and </a:t>
            </a:r>
            <a:r>
              <a:rPr lang="en-US" sz="2000" dirty="0" err="1">
                <a:solidFill>
                  <a:schemeClr val="bg1"/>
                </a:solidFill>
              </a:rPr>
              <a:t>prediabetes</a:t>
            </a:r>
            <a:r>
              <a:rPr lang="en-US" sz="2000" dirty="0">
                <a:solidFill>
                  <a:schemeClr val="bg1"/>
                </a:solidFill>
              </a:rPr>
              <a:t> in young women with PCOS </a:t>
            </a:r>
            <a:r>
              <a:rPr lang="en-US" sz="2000" b="1" dirty="0">
                <a:solidFill>
                  <a:schemeClr val="bg1"/>
                </a:solidFill>
              </a:rPr>
              <a:t>is 4.9 and 1.7 </a:t>
            </a:r>
            <a:r>
              <a:rPr lang="en-US" sz="2000" dirty="0">
                <a:solidFill>
                  <a:schemeClr val="bg1"/>
                </a:solidFill>
              </a:rPr>
              <a:t>times higher, respectively, than in the general population. However, those hazard differences between PCOS and controls </a:t>
            </a:r>
            <a:r>
              <a:rPr lang="en-US" sz="2000" b="1" u="sng" dirty="0">
                <a:solidFill>
                  <a:srgbClr val="FFFF00"/>
                </a:solidFill>
              </a:rPr>
              <a:t>disappeared</a:t>
            </a:r>
            <a:r>
              <a:rPr lang="en-US" sz="2000" dirty="0">
                <a:solidFill>
                  <a:schemeClr val="bg1"/>
                </a:solidFill>
              </a:rPr>
              <a:t> in their late reproductive years </a:t>
            </a:r>
          </a:p>
        </p:txBody>
      </p:sp>
    </p:spTree>
    <p:extLst>
      <p:ext uri="{BB962C8B-B14F-4D97-AF65-F5344CB8AC3E}">
        <p14:creationId xmlns:p14="http://schemas.microsoft.com/office/powerpoint/2010/main" val="2114226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1874321" cy="2614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359" y="3100634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This study was conducted on 637 participants (85 PCOS and 552 control reproductive aged, 18–45 years) of TLGS, an ongoing population based cohort study with 12 years of follow-up.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30342" y="6311900"/>
            <a:ext cx="3884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PLoS</a:t>
            </a:r>
            <a:r>
              <a:rPr lang="en-US" dirty="0">
                <a:solidFill>
                  <a:schemeClr val="bg1"/>
                </a:solidFill>
              </a:rPr>
              <a:t> One. 2015 Sep 11;10(9):e0137609</a:t>
            </a:r>
          </a:p>
        </p:txBody>
      </p:sp>
    </p:spTree>
    <p:extLst>
      <p:ext uri="{BB962C8B-B14F-4D97-AF65-F5344CB8AC3E}">
        <p14:creationId xmlns:p14="http://schemas.microsoft.com/office/powerpoint/2010/main" val="1271923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09904" cy="3407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07120"/>
            <a:ext cx="8409904" cy="3062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53" y="6117795"/>
            <a:ext cx="6045010" cy="740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09903" y="2677824"/>
            <a:ext cx="3670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</a:t>
            </a:r>
            <a:r>
              <a:rPr lang="en-US" b="1" dirty="0">
                <a:solidFill>
                  <a:srgbClr val="FFFF00"/>
                </a:solidFill>
              </a:rPr>
              <a:t>negative interaction </a:t>
            </a:r>
            <a:r>
              <a:rPr lang="en-US" b="1" dirty="0">
                <a:solidFill>
                  <a:schemeClr val="bg1"/>
                </a:solidFill>
              </a:rPr>
              <a:t>(follow-up</a:t>
            </a:r>
          </a:p>
          <a:p>
            <a:r>
              <a:rPr lang="en-US" b="1" dirty="0">
                <a:solidFill>
                  <a:schemeClr val="bg1"/>
                </a:solidFill>
              </a:rPr>
              <a:t>years × PCOS status) of PCOS and normal women converged overtime</a:t>
            </a:r>
          </a:p>
        </p:txBody>
      </p:sp>
      <p:sp>
        <p:nvSpPr>
          <p:cNvPr id="6" name="Rectangle 5"/>
          <p:cNvSpPr/>
          <p:nvPr/>
        </p:nvSpPr>
        <p:spPr>
          <a:xfrm>
            <a:off x="7076263" y="6117795"/>
            <a:ext cx="1333640" cy="740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291991"/>
            <a:ext cx="1333640" cy="566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04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32845" y="65468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bg1"/>
                </a:solidFill>
              </a:rPr>
              <a:t>Characteristics of PCOS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072" y="1993006"/>
            <a:ext cx="10446327" cy="41148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     Chronic anovulation</a:t>
            </a:r>
          </a:p>
          <a:p>
            <a:endParaRPr lang="en-US" altLang="en-US" dirty="0">
              <a:solidFill>
                <a:schemeClr val="bg1"/>
              </a:solidFill>
            </a:endParaRPr>
          </a:p>
          <a:p>
            <a:r>
              <a:rPr lang="en-US" altLang="en-US" dirty="0">
                <a:solidFill>
                  <a:schemeClr val="bg1"/>
                </a:solidFill>
              </a:rPr>
              <a:t>     </a:t>
            </a:r>
            <a:r>
              <a:rPr lang="en-US" altLang="en-US" dirty="0" err="1">
                <a:solidFill>
                  <a:schemeClr val="bg1"/>
                </a:solidFill>
              </a:rPr>
              <a:t>Hyperandrogenemia</a:t>
            </a:r>
            <a:endParaRPr lang="en-US" altLang="en-US" dirty="0">
              <a:solidFill>
                <a:schemeClr val="bg1"/>
              </a:solidFill>
            </a:endParaRPr>
          </a:p>
          <a:p>
            <a:endParaRPr lang="en-US" altLang="en-US" dirty="0">
              <a:solidFill>
                <a:schemeClr val="bg1"/>
              </a:solidFill>
            </a:endParaRPr>
          </a:p>
          <a:p>
            <a:r>
              <a:rPr lang="en-US" altLang="en-US" dirty="0">
                <a:solidFill>
                  <a:schemeClr val="bg1"/>
                </a:solidFill>
              </a:rPr>
              <a:t>     Metabolic abnormalities     </a:t>
            </a:r>
          </a:p>
        </p:txBody>
      </p:sp>
      <p:sp>
        <p:nvSpPr>
          <p:cNvPr id="2" name="Oval 1"/>
          <p:cNvSpPr/>
          <p:nvPr/>
        </p:nvSpPr>
        <p:spPr>
          <a:xfrm>
            <a:off x="1102450" y="3677991"/>
            <a:ext cx="4610638" cy="128037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00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                         Key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775" y="2145228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While the insulin level and insulin resistance rate were higher in reproductive aged PCOS than in healthy women, the difference of these risk factors </a:t>
            </a:r>
            <a:r>
              <a:rPr lang="en-US" dirty="0">
                <a:solidFill>
                  <a:srgbClr val="FFFF00"/>
                </a:solidFill>
              </a:rPr>
              <a:t>decreased overtime.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Thus, the metabolic consequences of PCOS women in later life may be </a:t>
            </a:r>
            <a:r>
              <a:rPr lang="en-US" dirty="0">
                <a:solidFill>
                  <a:srgbClr val="FFFF00"/>
                </a:solidFill>
              </a:rPr>
              <a:t>lower than </a:t>
            </a:r>
            <a:r>
              <a:rPr lang="en-US" dirty="0">
                <a:solidFill>
                  <a:schemeClr val="bg1"/>
                </a:solidFill>
              </a:rPr>
              <a:t>those initially anticipated</a:t>
            </a:r>
          </a:p>
        </p:txBody>
      </p:sp>
      <p:sp>
        <p:nvSpPr>
          <p:cNvPr id="4" name="Rectangle 3"/>
          <p:cNvSpPr/>
          <p:nvPr/>
        </p:nvSpPr>
        <p:spPr>
          <a:xfrm>
            <a:off x="8030342" y="6311900"/>
            <a:ext cx="3884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PLoS</a:t>
            </a:r>
            <a:r>
              <a:rPr lang="en-US" dirty="0">
                <a:solidFill>
                  <a:schemeClr val="bg1"/>
                </a:solidFill>
              </a:rPr>
              <a:t> One. 2015 Sep 11;10(9):e0137609</a:t>
            </a:r>
          </a:p>
        </p:txBody>
      </p:sp>
    </p:spTree>
    <p:extLst>
      <p:ext uri="{BB962C8B-B14F-4D97-AF65-F5344CB8AC3E}">
        <p14:creationId xmlns:p14="http://schemas.microsoft.com/office/powerpoint/2010/main" val="3837539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                     </a:t>
            </a:r>
            <a:r>
              <a:rPr lang="en-US" b="1" dirty="0">
                <a:solidFill>
                  <a:schemeClr val="bg1"/>
                </a:solidFill>
              </a:rPr>
              <a:t>PCOS and CVD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638" y="1828801"/>
            <a:ext cx="10890161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800" b="1" dirty="0">
              <a:solidFill>
                <a:srgbClr val="FFFF0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00"/>
              </a:solidFill>
            </a:endParaRPr>
          </a:p>
          <a:p>
            <a:pPr lvl="1"/>
            <a:r>
              <a:rPr lang="en-US" sz="2800" b="0" i="0" u="none" strike="noStrike" baseline="0" dirty="0">
                <a:solidFill>
                  <a:schemeClr val="bg1"/>
                </a:solidFill>
                <a:latin typeface="AdvOT70333feb"/>
              </a:rPr>
              <a:t>While there is a large body of literature 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dvOT70333feb+fb"/>
              </a:rPr>
              <a:t>fi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dvOT70333feb"/>
              </a:rPr>
              <a:t>nding increased CVD risk factor burden in PCOS (e.g., dyslipidemia, hypertension), as well as subclinical atherosclerosis (e.g., increased carotid intima-media thickness, increased coronary artery calcium), whether this translates into increased CVD events is </a:t>
            </a:r>
            <a:r>
              <a:rPr lang="en-US" sz="2800" b="0" i="0" u="none" strike="noStrike" baseline="0" dirty="0">
                <a:solidFill>
                  <a:srgbClr val="FFFF00"/>
                </a:solidFill>
                <a:latin typeface="AdvOT70333feb"/>
              </a:rPr>
              <a:t>uncertain</a:t>
            </a:r>
            <a:endParaRPr lang="en-US" sz="2800" dirty="0">
              <a:solidFill>
                <a:srgbClr val="FFFF0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00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874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4546"/>
            <a:ext cx="9144000" cy="65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85946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3387145" y="4158881"/>
            <a:ext cx="1493948" cy="18040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33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121" y="231820"/>
            <a:ext cx="9144000" cy="650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7524760" y="4357694"/>
            <a:ext cx="1214446" cy="50006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22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7667636" y="3515932"/>
            <a:ext cx="1071570" cy="6274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02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                        </a:t>
            </a:r>
            <a:r>
              <a:rPr lang="en-US" b="1" dirty="0">
                <a:solidFill>
                  <a:schemeClr val="bg1"/>
                </a:solidFill>
              </a:rPr>
              <a:t>Key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significant 2-fold risk of CHD and stroke for patients with PCOS relative to women without PCOS was found, </a:t>
            </a:r>
            <a:r>
              <a:rPr lang="en-US" dirty="0">
                <a:solidFill>
                  <a:srgbClr val="FFFF00"/>
                </a:solidFill>
              </a:rPr>
              <a:t>2.2(95% CI 1.46-2.76)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Risk was still increased by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55</a:t>
            </a:r>
            <a:r>
              <a:rPr lang="en-US" dirty="0">
                <a:solidFill>
                  <a:schemeClr val="bg1"/>
                </a:solidFill>
              </a:rPr>
              <a:t>% in the studies that adjusted for BMI,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1.55(95%CI 1.27-1.89)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</a:rPr>
              <a:t>It means that increased BMI is not the sole cause of the increased cardiovascular risk in women with PCOS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347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" y="206062"/>
            <a:ext cx="11797048" cy="649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53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5AD3D-5044-40D2-9B2F-E1C9A626A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B43AE-D0AB-48B4-BDF5-E3ECE9B1F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2156510"/>
            <a:ext cx="11049000" cy="4170362"/>
          </a:xfrm>
        </p:spPr>
        <p:txBody>
          <a:bodyPr>
            <a:normAutofit/>
          </a:bodyPr>
          <a:lstStyle/>
          <a:p>
            <a:pPr algn="l"/>
            <a:r>
              <a:rPr lang="en-US" sz="2400" b="0" i="0" u="none" strike="noStrike" baseline="0" dirty="0">
                <a:solidFill>
                  <a:schemeClr val="bg1"/>
                </a:solidFill>
                <a:latin typeface="AdvOT46dcae81"/>
              </a:rPr>
              <a:t>This study aimed to evaluate the prevalence (P)/hazard ratio (HR) of cardiovascular (CV) events among </a:t>
            </a:r>
            <a:r>
              <a:rPr lang="en-US" sz="2400" b="0" i="0" u="none" strike="noStrike" baseline="0" dirty="0">
                <a:solidFill>
                  <a:srgbClr val="FFFF00"/>
                </a:solidFill>
                <a:latin typeface="AdvOT46dcae81"/>
              </a:rPr>
              <a:t>reproductive age and menopausal age 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46dcae81"/>
              </a:rPr>
              <a:t>women with polycystic ovary syndrome (PCOS) in comparison with healthy controls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AdvOT46dcae81"/>
            </a:endParaRPr>
          </a:p>
          <a:p>
            <a:pPr algn="l"/>
            <a:r>
              <a:rPr lang="en-US" sz="2400" b="0" i="0" u="none" strike="noStrike" baseline="0" dirty="0">
                <a:solidFill>
                  <a:schemeClr val="bg1"/>
                </a:solidFill>
                <a:latin typeface="AdvOT46dcae81"/>
              </a:rPr>
              <a:t>The primary outcomes were a composite outcome of CV events [including coronary arterial disease (CAD), cardiovascular disease (CVD), myocardial infarction (MI), angina, heart failure, and ischemic heart disease] and mortality due to CV events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AdvOT46dcae81"/>
            </a:endParaRPr>
          </a:p>
          <a:p>
            <a:pPr algn="l"/>
            <a:r>
              <a:rPr lang="en-US" sz="2400" b="0" i="0" u="none" strike="noStrike" baseline="0" dirty="0">
                <a:solidFill>
                  <a:srgbClr val="FFFF00"/>
                </a:solidFill>
                <a:latin typeface="AdvOT46dcae81"/>
              </a:rPr>
              <a:t>Sixteen studies 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46dcae81"/>
              </a:rPr>
              <a:t>including 12 population-based were analyzed for the meta-analysis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05245-1524-4BA8-A00E-08F02E60E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58739"/>
            <a:ext cx="9658350" cy="19224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840FB8-788E-49AF-9CED-53802FE82531}"/>
              </a:ext>
            </a:extLst>
          </p:cNvPr>
          <p:cNvSpPr txBox="1"/>
          <p:nvPr/>
        </p:nvSpPr>
        <p:spPr>
          <a:xfrm>
            <a:off x="7553325" y="6308209"/>
            <a:ext cx="9429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Gynecol</a:t>
            </a:r>
            <a:r>
              <a:rPr lang="en-US" dirty="0">
                <a:solidFill>
                  <a:schemeClr val="bg1"/>
                </a:solidFill>
              </a:rPr>
              <a:t> Endocrinol2020 Jan;36(1):12-23</a:t>
            </a:r>
          </a:p>
        </p:txBody>
      </p:sp>
    </p:spTree>
    <p:extLst>
      <p:ext uri="{BB962C8B-B14F-4D97-AF65-F5344CB8AC3E}">
        <p14:creationId xmlns:p14="http://schemas.microsoft.com/office/powerpoint/2010/main" val="1705576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096FEF-D176-4F0C-AD42-EBA91046D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</a:rPr>
              <a:t>. 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2020 Jan;36(1):12-23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F1328D-D963-4AC2-9735-FAC018B72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75" y="742950"/>
            <a:ext cx="8096250" cy="5724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C07E64-69CA-43F8-ACBA-0486EA999845}"/>
              </a:ext>
            </a:extLst>
          </p:cNvPr>
          <p:cNvSpPr txBox="1"/>
          <p:nvPr/>
        </p:nvSpPr>
        <p:spPr>
          <a:xfrm>
            <a:off x="1854994" y="186809"/>
            <a:ext cx="779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AdvOT5fcf1b24"/>
              </a:rPr>
              <a:t>Forest plot of pooled hazard ratio of cardiovascular events for all included studies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07FD70A-DAB7-4B9D-9017-92E116745404}"/>
              </a:ext>
            </a:extLst>
          </p:cNvPr>
          <p:cNvSpPr/>
          <p:nvPr/>
        </p:nvSpPr>
        <p:spPr>
          <a:xfrm>
            <a:off x="726567" y="1153670"/>
            <a:ext cx="978408" cy="3406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A756178-B152-4842-BF02-61E834032C6C}"/>
              </a:ext>
            </a:extLst>
          </p:cNvPr>
          <p:cNvSpPr/>
          <p:nvPr/>
        </p:nvSpPr>
        <p:spPr>
          <a:xfrm>
            <a:off x="726567" y="4097469"/>
            <a:ext cx="978408" cy="34060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110" y="274973"/>
            <a:ext cx="10515600" cy="1325563"/>
          </a:xfrm>
        </p:spPr>
        <p:txBody>
          <a:bodyPr/>
          <a:lstStyle/>
          <a:p>
            <a:r>
              <a:rPr lang="en-US" b="1" dirty="0"/>
              <a:t>                          </a:t>
            </a:r>
            <a:r>
              <a:rPr lang="en-US" b="1" dirty="0">
                <a:solidFill>
                  <a:schemeClr val="bg1"/>
                </a:solidFill>
              </a:rPr>
              <a:t>IR and PCOS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896" y="1957387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Studies with the </a:t>
            </a:r>
            <a:r>
              <a:rPr lang="en-US" dirty="0" err="1">
                <a:solidFill>
                  <a:schemeClr val="bg1"/>
                </a:solidFill>
              </a:rPr>
              <a:t>euglycaemic</a:t>
            </a:r>
            <a:r>
              <a:rPr lang="en-US" dirty="0">
                <a:solidFill>
                  <a:schemeClr val="bg1"/>
                </a:solidFill>
              </a:rPr>
              <a:t> clamp technique indicate that insulin resistance is a common feature of the syndrome, and </a:t>
            </a:r>
            <a:r>
              <a:rPr lang="en-US" b="1" dirty="0">
                <a:solidFill>
                  <a:srgbClr val="FFFF00"/>
                </a:solidFill>
              </a:rPr>
              <a:t>both obese </a:t>
            </a:r>
            <a:r>
              <a:rPr lang="en-US" b="1" dirty="0">
                <a:solidFill>
                  <a:schemeClr val="bg1"/>
                </a:solidFill>
              </a:rPr>
              <a:t>and </a:t>
            </a:r>
            <a:r>
              <a:rPr lang="en-US" b="1" dirty="0">
                <a:solidFill>
                  <a:srgbClr val="FFFF00"/>
                </a:solidFill>
              </a:rPr>
              <a:t>non obese women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with the syndrome are more insulin-resistant and </a:t>
            </a:r>
            <a:r>
              <a:rPr lang="en-US" dirty="0" err="1">
                <a:solidFill>
                  <a:schemeClr val="bg1"/>
                </a:solidFill>
              </a:rPr>
              <a:t>hyperinsulinaemic</a:t>
            </a:r>
            <a:r>
              <a:rPr lang="en-US" dirty="0">
                <a:solidFill>
                  <a:schemeClr val="bg1"/>
                </a:solidFill>
              </a:rPr>
              <a:t> than  age-  and  weight-matched  </a:t>
            </a:r>
            <a:r>
              <a:rPr lang="en-US" b="1" dirty="0">
                <a:solidFill>
                  <a:schemeClr val="bg1"/>
                </a:solidFill>
              </a:rPr>
              <a:t>normal  women</a:t>
            </a:r>
            <a:r>
              <a:rPr lang="en-US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6233" y="6311900"/>
            <a:ext cx="4048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Chang et al 1983; </a:t>
            </a:r>
            <a:r>
              <a:rPr lang="en-US" dirty="0" err="1">
                <a:solidFill>
                  <a:schemeClr val="bg1"/>
                </a:solidFill>
              </a:rPr>
              <a:t>Dunaif</a:t>
            </a:r>
            <a:r>
              <a:rPr lang="en-US" dirty="0">
                <a:solidFill>
                  <a:schemeClr val="bg1"/>
                </a:solidFill>
              </a:rPr>
              <a:t> et al 1989, 1992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925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96D796-AA49-456F-BA20-68526223E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26" y="904875"/>
            <a:ext cx="7820024" cy="5495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DEF83A-AE0F-4E89-9576-1BEC12E0F3F6}"/>
              </a:ext>
            </a:extLst>
          </p:cNvPr>
          <p:cNvSpPr txBox="1"/>
          <p:nvPr/>
        </p:nvSpPr>
        <p:spPr>
          <a:xfrm>
            <a:off x="1666876" y="272534"/>
            <a:ext cx="8658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Forest plot of pooled hazard ratio of cardiovascular events for population based studies.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0779A55-31FC-4283-BD00-D7DB035373B7}"/>
              </a:ext>
            </a:extLst>
          </p:cNvPr>
          <p:cNvSpPr/>
          <p:nvPr/>
        </p:nvSpPr>
        <p:spPr>
          <a:xfrm>
            <a:off x="793243" y="1639445"/>
            <a:ext cx="978408" cy="3406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1D1C7BC-995A-4DC1-B4C1-A38A1B49B45B}"/>
              </a:ext>
            </a:extLst>
          </p:cNvPr>
          <p:cNvSpPr/>
          <p:nvPr/>
        </p:nvSpPr>
        <p:spPr>
          <a:xfrm>
            <a:off x="688468" y="4677920"/>
            <a:ext cx="978408" cy="3406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751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7E6E4A-93FE-4FA6-9920-3FDB137C6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1219200"/>
            <a:ext cx="9515475" cy="50101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832492-4C51-4B43-8F20-AFB667EC2FB0}"/>
              </a:ext>
            </a:extLst>
          </p:cNvPr>
          <p:cNvSpPr txBox="1"/>
          <p:nvPr/>
        </p:nvSpPr>
        <p:spPr>
          <a:xfrm>
            <a:off x="1576386" y="354569"/>
            <a:ext cx="85010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Forest plot of pooled hazard ratio of mortality due to cardiovascular events</a:t>
            </a:r>
          </a:p>
        </p:txBody>
      </p:sp>
    </p:spTree>
    <p:extLst>
      <p:ext uri="{BB962C8B-B14F-4D97-AF65-F5344CB8AC3E}">
        <p14:creationId xmlns:p14="http://schemas.microsoft.com/office/powerpoint/2010/main" val="17900641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EE347-1226-4D0F-BF2B-95ABB02CF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                     Key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F5A76-BAB9-4711-8588-E3D13C6B7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709" y="1825625"/>
            <a:ext cx="10818091" cy="4351338"/>
          </a:xfrm>
        </p:spPr>
        <p:txBody>
          <a:bodyPr>
            <a:normAutofit/>
          </a:bodyPr>
          <a:lstStyle/>
          <a:p>
            <a:pPr algn="l"/>
            <a:r>
              <a:rPr lang="en-US" b="0" i="0" u="none" strike="noStrike" baseline="0" dirty="0">
                <a:solidFill>
                  <a:schemeClr val="bg1"/>
                </a:solidFill>
                <a:latin typeface="AdvOT46dcae81"/>
              </a:rPr>
              <a:t>Mainly based on population-based study, we found a greater risk of CV events in reproductive aged </a:t>
            </a:r>
            <a:r>
              <a:rPr lang="en-US" b="0" i="0" u="none" strike="noStrike" baseline="0" dirty="0">
                <a:solidFill>
                  <a:srgbClr val="FFFF00"/>
                </a:solidFill>
                <a:latin typeface="AdvOT46dcae81"/>
              </a:rPr>
              <a:t>but not in menopausal/aging PCOS women</a:t>
            </a:r>
            <a:r>
              <a:rPr lang="en-US" b="0" i="0" u="none" strike="noStrike" baseline="0" dirty="0">
                <a:solidFill>
                  <a:schemeClr val="bg1"/>
                </a:solidFill>
                <a:latin typeface="AdvOT46dcae81"/>
              </a:rPr>
              <a:t>, suggesting that having a history of PCOS during reproductive ages may </a:t>
            </a:r>
            <a:r>
              <a:rPr lang="en-US" b="0" i="0" u="none" strike="noStrike" baseline="0" dirty="0">
                <a:solidFill>
                  <a:srgbClr val="FFFF00"/>
                </a:solidFill>
                <a:latin typeface="AdvOT46dcae81"/>
              </a:rPr>
              <a:t>not be an important risk factor </a:t>
            </a:r>
            <a:r>
              <a:rPr lang="en-US" b="0" i="0" u="none" strike="noStrike" baseline="0" dirty="0">
                <a:solidFill>
                  <a:schemeClr val="bg1"/>
                </a:solidFill>
                <a:latin typeface="AdvOT46dcae81"/>
              </a:rPr>
              <a:t>for developing events in later life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786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BB290E-28BA-4D6A-BE07-6B3FA6D97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200025"/>
            <a:ext cx="10572750" cy="29984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B46B6D-8B05-44C8-8824-7752D13AAD90}"/>
              </a:ext>
            </a:extLst>
          </p:cNvPr>
          <p:cNvSpPr txBox="1"/>
          <p:nvPr/>
        </p:nvSpPr>
        <p:spPr>
          <a:xfrm>
            <a:off x="2809875" y="63590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Human Reproduction Update, Vol.26, No.6, pp. 942–960,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450B7-558D-41F1-9134-71DD07794FD7}"/>
              </a:ext>
            </a:extLst>
          </p:cNvPr>
          <p:cNvSpPr txBox="1"/>
          <p:nvPr/>
        </p:nvSpPr>
        <p:spPr>
          <a:xfrm>
            <a:off x="419101" y="3762375"/>
            <a:ext cx="12001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chemeClr val="bg1"/>
                </a:solidFill>
                <a:latin typeface="AdvOT26408d1e"/>
              </a:rPr>
              <a:t>We searched from inception to September </a:t>
            </a:r>
            <a:r>
              <a:rPr lang="en-US" sz="2000" b="0" i="0" u="none" strike="noStrike" baseline="0" dirty="0">
                <a:solidFill>
                  <a:srgbClr val="FFFF00"/>
                </a:solidFill>
                <a:latin typeface="AdvOT26408d1e"/>
              </a:rPr>
              <a:t>2019 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AdvOT26408d1e"/>
              </a:rPr>
              <a:t>in MEDLINE and EMBASE using controlled terms (e.g. MESH)</a:t>
            </a:r>
          </a:p>
          <a:p>
            <a:pPr algn="l"/>
            <a:r>
              <a:rPr lang="en-US" sz="2000" b="0" i="0" u="none" strike="noStrike" baseline="0" dirty="0">
                <a:solidFill>
                  <a:schemeClr val="bg1"/>
                </a:solidFill>
                <a:latin typeface="AdvOT26408d1e"/>
              </a:rPr>
              <a:t>and text words for PCOS and cardiometabolic outcomes, including cardiovascular disease (CVD), stroke, MI , hypertension (HT), type 2 diabetes (T2D), metabolic syndrome and dyslipidemia</a:t>
            </a:r>
          </a:p>
          <a:p>
            <a:pPr algn="l"/>
            <a:endParaRPr lang="en-US" sz="2000" dirty="0">
              <a:solidFill>
                <a:schemeClr val="bg1"/>
              </a:solidFill>
              <a:latin typeface="AdvOT26408d1e"/>
            </a:endParaRPr>
          </a:p>
          <a:p>
            <a:pPr algn="l"/>
            <a:r>
              <a:rPr lang="en-US" sz="2000" b="0" i="0" u="none" strike="noStrike" baseline="0" dirty="0">
                <a:solidFill>
                  <a:srgbClr val="FFFF00"/>
                </a:solidFill>
                <a:latin typeface="AdvOT26408d1e"/>
              </a:rPr>
              <a:t>23 cohort studies 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AdvOT26408d1e"/>
              </a:rPr>
              <a:t>were included in the current systematic review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896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464E0D-A3EB-4E5A-9B74-62B0D4EC5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5" y="257174"/>
            <a:ext cx="8677275" cy="625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733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DCA04F-2461-459A-9C3C-40326ACCC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75" y="762000"/>
            <a:ext cx="8982075" cy="55948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852E30-6A92-4C63-866D-8727BF22AE94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AdvOT26408d1e"/>
              </a:rPr>
              <a:t>Forest plot for hypertension (HT)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156DBD-0C8F-4AE4-9A9B-8B77304D8417}"/>
              </a:ext>
            </a:extLst>
          </p:cNvPr>
          <p:cNvSpPr txBox="1"/>
          <p:nvPr/>
        </p:nvSpPr>
        <p:spPr>
          <a:xfrm>
            <a:off x="3257550" y="10691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Forest plot for hypertension (HT)</a:t>
            </a:r>
          </a:p>
        </p:txBody>
      </p:sp>
    </p:spTree>
    <p:extLst>
      <p:ext uri="{BB962C8B-B14F-4D97-AF65-F5344CB8AC3E}">
        <p14:creationId xmlns:p14="http://schemas.microsoft.com/office/powerpoint/2010/main" val="3700203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23EC6B-B396-45E4-AF87-0F9EC1CD9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790575"/>
            <a:ext cx="9667875" cy="5648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991948-DEB6-4D6C-81ED-C7E9A54284BA}"/>
              </a:ext>
            </a:extLst>
          </p:cNvPr>
          <p:cNvSpPr txBox="1"/>
          <p:nvPr/>
        </p:nvSpPr>
        <p:spPr>
          <a:xfrm>
            <a:off x="3609975" y="15749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chemeClr val="bg1"/>
                </a:solidFill>
                <a:latin typeface="AdvOT26408d1e"/>
              </a:rPr>
              <a:t>Forest plot for </a:t>
            </a:r>
            <a:r>
              <a:rPr lang="en-US" sz="2800" dirty="0">
                <a:solidFill>
                  <a:schemeClr val="bg1"/>
                </a:solidFill>
                <a:latin typeface="AdvOT26408d1e"/>
              </a:rPr>
              <a:t>Type 2 DM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539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A53034-2E89-495B-AA96-C2492E1CE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05" y="1209675"/>
            <a:ext cx="949654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916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120FB0-DF03-49EE-80EF-D82A26F1D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838201"/>
            <a:ext cx="103632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383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FABEC4-CCDC-4ECE-8DB1-7CF503DCF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1" y="942975"/>
            <a:ext cx="10429874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29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2" name="Object 4"/>
          <p:cNvGraphicFramePr>
            <a:graphicFrameLocks noChangeAspect="1"/>
          </p:cNvGraphicFramePr>
          <p:nvPr/>
        </p:nvGraphicFramePr>
        <p:xfrm>
          <a:off x="1752601" y="304801"/>
          <a:ext cx="8520113" cy="56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Slide" r:id="rId3" imgW="5143352" imgH="3429086" progId="PowerPoint.Slide.8">
                  <p:embed/>
                </p:oleObj>
              </mc:Choice>
              <mc:Fallback>
                <p:oleObj name="Slide" r:id="rId3" imgW="5143352" imgH="3429086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1" y="304801"/>
                        <a:ext cx="8520113" cy="568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28800" y="5934671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</a:t>
            </a:r>
            <a:r>
              <a:rPr lang="en-US" b="1" dirty="0">
                <a:solidFill>
                  <a:schemeClr val="bg1"/>
                </a:solidFill>
              </a:rPr>
              <a:t>Obese PCOS women had  </a:t>
            </a:r>
            <a:r>
              <a:rPr lang="en-US" b="1" dirty="0" err="1">
                <a:solidFill>
                  <a:schemeClr val="bg1"/>
                </a:solidFill>
              </a:rPr>
              <a:t>signiﬁcantly</a:t>
            </a:r>
            <a:r>
              <a:rPr lang="en-US" b="1" dirty="0">
                <a:solidFill>
                  <a:schemeClr val="bg1"/>
                </a:solidFill>
              </a:rPr>
              <a:t>  decreased  insulin  sensitivity  compared  with</a:t>
            </a:r>
          </a:p>
          <a:p>
            <a:r>
              <a:rPr lang="en-US" b="1" dirty="0" err="1">
                <a:solidFill>
                  <a:schemeClr val="bg1"/>
                </a:solidFill>
              </a:rPr>
              <a:t>nonobese</a:t>
            </a:r>
            <a:r>
              <a:rPr lang="en-US" b="1" dirty="0">
                <a:solidFill>
                  <a:schemeClr val="bg1"/>
                </a:solidFill>
              </a:rPr>
              <a:t> PCOS women (</a:t>
            </a:r>
            <a:r>
              <a:rPr lang="en-US" b="1" dirty="0" err="1">
                <a:solidFill>
                  <a:schemeClr val="bg1"/>
                </a:solidFill>
              </a:rPr>
              <a:t>Dunaif</a:t>
            </a:r>
            <a:r>
              <a:rPr lang="en-US" b="1" dirty="0">
                <a:solidFill>
                  <a:schemeClr val="bg1"/>
                </a:solidFill>
              </a:rPr>
              <a:t>, 1995)</a:t>
            </a:r>
          </a:p>
        </p:txBody>
      </p:sp>
    </p:spTree>
    <p:extLst>
      <p:ext uri="{BB962C8B-B14F-4D97-AF65-F5344CB8AC3E}">
        <p14:creationId xmlns:p14="http://schemas.microsoft.com/office/powerpoint/2010/main" val="17007783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866DE9-E4E7-4BD9-B2AA-B163963BD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781051"/>
            <a:ext cx="1073467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328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14C926-9067-4004-BBF7-1AAD61FE8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37" y="1076326"/>
            <a:ext cx="9705975" cy="53244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B2B9A9-6FF6-48F0-8B5A-3FAE1CB81938}"/>
              </a:ext>
            </a:extLst>
          </p:cNvPr>
          <p:cNvSpPr txBox="1"/>
          <p:nvPr/>
        </p:nvSpPr>
        <p:spPr>
          <a:xfrm>
            <a:off x="2895600" y="272534"/>
            <a:ext cx="6324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Forest plots for non-fatal coronary events</a:t>
            </a:r>
          </a:p>
        </p:txBody>
      </p:sp>
    </p:spTree>
    <p:extLst>
      <p:ext uri="{BB962C8B-B14F-4D97-AF65-F5344CB8AC3E}">
        <p14:creationId xmlns:p14="http://schemas.microsoft.com/office/powerpoint/2010/main" val="14413062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96D871-FEFC-4EC8-90B0-A15DD9998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2" y="1004204"/>
            <a:ext cx="9725025" cy="54959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C58E4C-3DAD-4A75-A2C0-709EB834613E}"/>
              </a:ext>
            </a:extLst>
          </p:cNvPr>
          <p:cNvSpPr txBox="1"/>
          <p:nvPr/>
        </p:nvSpPr>
        <p:spPr>
          <a:xfrm>
            <a:off x="2486024" y="195948"/>
            <a:ext cx="6581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Forest plots for  non-fatal cerebrovascular events</a:t>
            </a:r>
          </a:p>
        </p:txBody>
      </p:sp>
    </p:spTree>
    <p:extLst>
      <p:ext uri="{BB962C8B-B14F-4D97-AF65-F5344CB8AC3E}">
        <p14:creationId xmlns:p14="http://schemas.microsoft.com/office/powerpoint/2010/main" val="2262780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3C685C-FD31-4F3C-A390-BA0A1B2E1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12" y="2114551"/>
            <a:ext cx="9644063" cy="30194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901A89-3138-4336-9C25-A804DBEFE784}"/>
              </a:ext>
            </a:extLst>
          </p:cNvPr>
          <p:cNvSpPr txBox="1"/>
          <p:nvPr/>
        </p:nvSpPr>
        <p:spPr>
          <a:xfrm>
            <a:off x="1357312" y="1191310"/>
            <a:ext cx="10072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Forest plot for composite outcome for non-fatal cardiovascular disease events</a:t>
            </a:r>
          </a:p>
        </p:txBody>
      </p:sp>
    </p:spTree>
    <p:extLst>
      <p:ext uri="{BB962C8B-B14F-4D97-AF65-F5344CB8AC3E}">
        <p14:creationId xmlns:p14="http://schemas.microsoft.com/office/powerpoint/2010/main" val="38520953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A39784-2FC6-4AEF-9F9B-59642728F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08" y="2305853"/>
            <a:ext cx="10113484" cy="2628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10DCF5-0B26-4B06-A644-C1CD7A6A160F}"/>
              </a:ext>
            </a:extLst>
          </p:cNvPr>
          <p:cNvSpPr txBox="1"/>
          <p:nvPr/>
        </p:nvSpPr>
        <p:spPr>
          <a:xfrm>
            <a:off x="1128712" y="1305610"/>
            <a:ext cx="10072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Forest plot for composite outcome for fatal cardiovascular disease events</a:t>
            </a:r>
          </a:p>
        </p:txBody>
      </p:sp>
    </p:spTree>
    <p:extLst>
      <p:ext uri="{BB962C8B-B14F-4D97-AF65-F5344CB8AC3E}">
        <p14:creationId xmlns:p14="http://schemas.microsoft.com/office/powerpoint/2010/main" val="6636695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2C297-68C8-4DB4-9792-C834178D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                      Key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5CB0-3287-46F2-9946-5CB36D382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24" y="1825625"/>
            <a:ext cx="10972800" cy="4351338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AdvOT26408d1e"/>
              </a:rPr>
              <a:t>W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26408d1e"/>
              </a:rPr>
              <a:t>omen with PCOS had a substantially increased crude risk for future HT and T2D. Also, PCOS might lead to adverse lipid serum concentrations and increase in non-fatal cerebrovascular events, although sensitivity meta-analyses including only high-quality studies </a:t>
            </a:r>
            <a:r>
              <a:rPr lang="en-US" sz="2400" b="0" i="0" u="none" strike="noStrike" baseline="0" dirty="0">
                <a:solidFill>
                  <a:srgbClr val="FFFF00"/>
                </a:solidFill>
                <a:latin typeface="AdvOT26408d1e"/>
              </a:rPr>
              <a:t>did not indicate 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26408d1e"/>
              </a:rPr>
              <a:t>these associations. </a:t>
            </a:r>
          </a:p>
          <a:p>
            <a:pPr algn="l"/>
            <a:endParaRPr lang="en-US" sz="2400" b="0" i="0" u="none" strike="noStrike" baseline="0" dirty="0">
              <a:solidFill>
                <a:schemeClr val="bg1"/>
              </a:solidFill>
              <a:latin typeface="AdvOT26408d1e"/>
            </a:endParaRPr>
          </a:p>
          <a:p>
            <a:pPr algn="l"/>
            <a:r>
              <a:rPr lang="en-US" sz="2400" b="0" i="0" u="none" strike="noStrike" baseline="0" dirty="0">
                <a:solidFill>
                  <a:schemeClr val="bg1"/>
                </a:solidFill>
                <a:latin typeface="AdvOT26408d1e"/>
              </a:rPr>
              <a:t>We were unable to establish point estimates that accounts for excess obesity rates among women with PCOS.</a:t>
            </a:r>
          </a:p>
          <a:p>
            <a:pPr algn="l"/>
            <a:endParaRPr lang="en-US" sz="2400" b="0" i="0" u="none" strike="noStrike" baseline="0" dirty="0">
              <a:solidFill>
                <a:schemeClr val="bg1"/>
              </a:solidFill>
              <a:latin typeface="AdvOT26408d1e"/>
            </a:endParaRPr>
          </a:p>
          <a:p>
            <a:pPr algn="l"/>
            <a:r>
              <a:rPr lang="en-US" sz="2400" b="0" i="0" u="none" strike="noStrike" baseline="0" dirty="0">
                <a:solidFill>
                  <a:schemeClr val="bg1"/>
                </a:solidFill>
                <a:latin typeface="AdvOT26408d1e"/>
              </a:rPr>
              <a:t>Whether screening strategies can amend this cardiometabolic risk should be investigated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655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9D611-5387-47D8-B803-93E4CB286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AF76D-3771-4A65-89AA-AD84C492C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" y="1956871"/>
            <a:ext cx="11201401" cy="4351338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AdvOT34fe1490.B"/>
              </a:rPr>
              <a:t>A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34fe1490.B"/>
              </a:rPr>
              <a:t> two-sample </a:t>
            </a:r>
            <a:r>
              <a:rPr lang="en-US" sz="2400" b="0" i="0" u="none" strike="noStrike" baseline="0" dirty="0">
                <a:solidFill>
                  <a:srgbClr val="FFFF00"/>
                </a:solidFill>
                <a:latin typeface="AdvOT34fe1490.B"/>
              </a:rPr>
              <a:t>Mendelian randomization study 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34fe1490.B"/>
              </a:rPr>
              <a:t>to investigate the associations of PCOS with type 2 diabetes, coronary heart disease (CHD), and stroke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AdvOT34fe1490.B"/>
            </a:endParaRPr>
          </a:p>
          <a:p>
            <a:pPr algn="l"/>
            <a:r>
              <a:rPr lang="en-US" sz="2400" b="0" i="0" u="none" strike="noStrike" baseline="0" dirty="0">
                <a:solidFill>
                  <a:schemeClr val="bg1"/>
                </a:solidFill>
                <a:latin typeface="AdvOT34fe1490.B"/>
              </a:rPr>
              <a:t>Association between PCOS and diabetes risk was examined in European and Asian cohorts, both sex speci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34fe1490.B+fb"/>
              </a:rPr>
              <a:t>fi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34fe1490.B"/>
              </a:rPr>
              <a:t>c and sex combined</a:t>
            </a:r>
          </a:p>
          <a:p>
            <a:pPr algn="l"/>
            <a:endParaRPr lang="en-US" sz="2400" b="0" i="0" u="none" strike="noStrike" baseline="0" dirty="0">
              <a:solidFill>
                <a:schemeClr val="bg1"/>
              </a:solidFill>
              <a:latin typeface="AdvOT34fe1490.B"/>
            </a:endParaRPr>
          </a:p>
          <a:p>
            <a:pPr algn="l"/>
            <a:r>
              <a:rPr lang="en-US" sz="2400" b="0" i="0" u="none" strike="noStrike" baseline="0" dirty="0">
                <a:solidFill>
                  <a:schemeClr val="bg1"/>
                </a:solidFill>
                <a:latin typeface="AdvOT34fe1490.B"/>
              </a:rPr>
              <a:t> Causal effects of PCOS on risks of CHD and stroke were evaluated in European cohorts</a:t>
            </a:r>
          </a:p>
          <a:p>
            <a:pPr algn="l"/>
            <a:endParaRPr lang="en-US" sz="2400" b="0" i="0" u="none" strike="noStrike" baseline="0" dirty="0">
              <a:solidFill>
                <a:schemeClr val="bg1"/>
              </a:solidFill>
              <a:latin typeface="AdvOT34fe1490.B"/>
            </a:endParaRPr>
          </a:p>
          <a:p>
            <a:pPr algn="l"/>
            <a:r>
              <a:rPr lang="en-US" sz="2400" b="0" i="0" u="none" strike="noStrike" baseline="0" dirty="0">
                <a:solidFill>
                  <a:schemeClr val="bg1"/>
                </a:solidFill>
                <a:latin typeface="AdvOT34fe1490.B"/>
              </a:rPr>
              <a:t>Stroke was analyzed as any stroke as well as four subtypes of stroke (ischemic, large artery, cardioembolic, small vessel)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1DF7F8-5722-4D4B-88E5-482CDE8AF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00025"/>
            <a:ext cx="10515600" cy="1625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D3D3E8-94B9-4310-920B-7147EB287A33}"/>
              </a:ext>
            </a:extLst>
          </p:cNvPr>
          <p:cNvSpPr txBox="1"/>
          <p:nvPr/>
        </p:nvSpPr>
        <p:spPr>
          <a:xfrm>
            <a:off x="7820025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Diabetes.2021 Feb;70(2):627-637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015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731FE5-6BE7-4035-BCCF-8809ACD4C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847725"/>
            <a:ext cx="8972549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784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2ADD1B-30F4-4D27-8148-4C15BAC98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828674"/>
            <a:ext cx="9782175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766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3A23FE-FDC7-4D7F-9D3B-02B8C984C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109" y="905164"/>
            <a:ext cx="9845964" cy="52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42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838200"/>
            <a:ext cx="8077199" cy="538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2" y="1"/>
            <a:ext cx="8915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With increasing BMI, women with PCOS, compared with BMI-matched non-PCOS women, appear to accrue more insulin insensitivity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09800" y="6223393"/>
            <a:ext cx="8387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Modified from N. </a:t>
            </a:r>
            <a:r>
              <a:rPr lang="en-US" dirty="0" err="1">
                <a:solidFill>
                  <a:schemeClr val="bg1"/>
                </a:solidFill>
              </a:rPr>
              <a:t>Sattar</a:t>
            </a:r>
            <a:r>
              <a:rPr lang="en-US" dirty="0">
                <a:solidFill>
                  <a:schemeClr val="bg1"/>
                </a:solidFill>
              </a:rPr>
              <a:t>: Polycystic ovary syndrome. </a:t>
            </a:r>
            <a:r>
              <a:rPr lang="en-US" i="1" dirty="0">
                <a:solidFill>
                  <a:schemeClr val="bg1"/>
                </a:solidFill>
              </a:rPr>
              <a:t>The metabolic syndrome</a:t>
            </a:r>
            <a:r>
              <a:rPr lang="en-US" dirty="0">
                <a:solidFill>
                  <a:schemeClr val="bg1"/>
                </a:solidFill>
              </a:rPr>
              <a:t>, 2nd</a:t>
            </a:r>
          </a:p>
          <a:p>
            <a:r>
              <a:rPr lang="en-US" dirty="0">
                <a:solidFill>
                  <a:schemeClr val="bg1"/>
                </a:solidFill>
              </a:rPr>
              <a:t>ed. (edited by C. D. Byrne and S. H. Wild), Wiley-Blackwell, Oxford, UK, 2011</a:t>
            </a:r>
          </a:p>
        </p:txBody>
      </p:sp>
    </p:spTree>
    <p:extLst>
      <p:ext uri="{BB962C8B-B14F-4D97-AF65-F5344CB8AC3E}">
        <p14:creationId xmlns:p14="http://schemas.microsoft.com/office/powerpoint/2010/main" val="15258146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9156C4-8A95-4026-8767-F366B1BA4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" y="847726"/>
            <a:ext cx="10277475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708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F6469-76FA-425B-8A03-230EA8060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609600"/>
            <a:ext cx="95631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77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1FA5E-C6F0-44E8-B51A-9DF0F504C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44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                      Key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46314-441B-498C-980C-2DDBBEA1B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35" y="1325563"/>
            <a:ext cx="11087100" cy="4351338"/>
          </a:xfrm>
        </p:spPr>
        <p:txBody>
          <a:bodyPr>
            <a:normAutofit/>
          </a:bodyPr>
          <a:lstStyle/>
          <a:p>
            <a:pPr algn="l"/>
            <a:r>
              <a:rPr lang="en-US" sz="2400" b="0" i="0" u="none" strike="noStrike" baseline="0" dirty="0">
                <a:solidFill>
                  <a:schemeClr val="bg1"/>
                </a:solidFill>
                <a:latin typeface="AdvOT70333feb"/>
              </a:rPr>
              <a:t>According to primary MR analyses by the IVW method, genetically predicted PCOS </a:t>
            </a:r>
            <a:r>
              <a:rPr lang="en-US" sz="2400" b="0" i="0" u="none" strike="noStrike" baseline="0" dirty="0">
                <a:solidFill>
                  <a:srgbClr val="FFFF00"/>
                </a:solidFill>
                <a:latin typeface="AdvOT70333feb"/>
              </a:rPr>
              <a:t>is not 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70333feb"/>
              </a:rPr>
              <a:t>signi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70333feb+fb"/>
              </a:rPr>
              <a:t>fi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70333feb"/>
              </a:rPr>
              <a:t>cantly associated with the risk of diabetes, CHD, or any stroke traits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AdvOT70333feb"/>
            </a:endParaRPr>
          </a:p>
          <a:p>
            <a:pPr algn="l"/>
            <a:r>
              <a:rPr lang="en-US" sz="2400" b="0" i="0" u="none" strike="noStrike" baseline="0" dirty="0">
                <a:solidFill>
                  <a:schemeClr val="bg1"/>
                </a:solidFill>
                <a:latin typeface="AdvOT34fe1490.B"/>
              </a:rPr>
              <a:t>This suggests that PCOS </a:t>
            </a:r>
            <a:r>
              <a:rPr lang="en-US" sz="2400" b="0" i="0" u="none" strike="noStrike" baseline="0" dirty="0">
                <a:solidFill>
                  <a:srgbClr val="FFFF00"/>
                </a:solidFill>
                <a:latin typeface="AdvOT34fe1490.B"/>
              </a:rPr>
              <a:t>in and of itself 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34fe1490.B"/>
              </a:rPr>
              <a:t>does not increase the risk of these outcomes</a:t>
            </a:r>
          </a:p>
          <a:p>
            <a:pPr algn="l"/>
            <a:endParaRPr lang="en-US" sz="2400" b="0" i="0" u="none" strike="noStrike" baseline="0" dirty="0">
              <a:solidFill>
                <a:schemeClr val="bg1"/>
              </a:solidFill>
              <a:latin typeface="AdvOT34fe1490.B"/>
            </a:endParaRPr>
          </a:p>
          <a:p>
            <a:pPr algn="l"/>
            <a:r>
              <a:rPr lang="en-US" sz="2400" b="0" i="0" u="none" strike="noStrike" baseline="0" dirty="0">
                <a:solidFill>
                  <a:srgbClr val="FFFF00"/>
                </a:solidFill>
                <a:latin typeface="AdvOT34fe1490.B"/>
              </a:rPr>
              <a:t>Other features 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34fe1490.B"/>
              </a:rPr>
              <a:t>of PCOS (obesity, elevated testosterone, low sex hormone binding globulin) may explain the association between PCOS and cardiometabolic diseases</a:t>
            </a:r>
          </a:p>
          <a:p>
            <a:pPr marL="0" indent="0" algn="l">
              <a:buNone/>
            </a:pPr>
            <a:r>
              <a:rPr lang="en-US" sz="2400" b="0" i="0" u="none" strike="noStrike" baseline="0" dirty="0">
                <a:solidFill>
                  <a:schemeClr val="bg1"/>
                </a:solidFill>
                <a:latin typeface="AdvOT34fe1490.B"/>
              </a:rPr>
              <a:t> </a:t>
            </a:r>
          </a:p>
          <a:p>
            <a:pPr algn="l"/>
            <a:r>
              <a:rPr lang="en-US" sz="2400" b="0" i="0" u="none" strike="noStrike" baseline="0" dirty="0">
                <a:solidFill>
                  <a:schemeClr val="bg1"/>
                </a:solidFill>
                <a:latin typeface="AdvOT34fe1490.B"/>
              </a:rPr>
              <a:t>In light of these results, efforts to prevent cardiometabolic complications in PCOS should focus on women with high-risk features </a:t>
            </a:r>
            <a:r>
              <a:rPr lang="en-US" sz="2400" b="0" i="0" u="none" strike="noStrike" baseline="0" dirty="0">
                <a:solidFill>
                  <a:srgbClr val="FFFF00"/>
                </a:solidFill>
                <a:latin typeface="AdvOT34fe1490.B"/>
              </a:rPr>
              <a:t>rather than all women with PCOS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702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462" y="112735"/>
            <a:ext cx="8293994" cy="1325563"/>
          </a:xfrm>
        </p:spPr>
        <p:txBody>
          <a:bodyPr/>
          <a:lstStyle/>
          <a:p>
            <a:r>
              <a:rPr lang="en-US" dirty="0"/>
              <a:t>  </a:t>
            </a:r>
            <a:r>
              <a:rPr lang="en-US" dirty="0">
                <a:solidFill>
                  <a:schemeClr val="bg1"/>
                </a:solidFill>
              </a:rPr>
              <a:t>How can we explain the paradox?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486" y="1735366"/>
            <a:ext cx="10727028" cy="464372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Inadequate PCOS characterization</a:t>
            </a:r>
          </a:p>
          <a:p>
            <a:pPr algn="l"/>
            <a:r>
              <a:rPr lang="en-US" sz="2400" b="0" i="0" u="none" strike="noStrike" baseline="0" dirty="0">
                <a:solidFill>
                  <a:schemeClr val="bg1"/>
                </a:solidFill>
              </a:rPr>
              <a:t>Cardiovascular risk profiles may vary with PCOS phenotype, age, ethnicity and  BMI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Inadequate CV disease measurement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Insufficient duration of follow-up</a:t>
            </a:r>
          </a:p>
          <a:p>
            <a:r>
              <a:rPr lang="en-US" sz="2400" dirty="0">
                <a:solidFill>
                  <a:schemeClr val="bg1"/>
                </a:solidFill>
              </a:rPr>
              <a:t>Progressive normalization of some CV risk factors in late reproductive years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Possible cardio-protective effect of this reproductive longevity</a:t>
            </a:r>
          </a:p>
          <a:p>
            <a:r>
              <a:rPr lang="en-US" sz="2400" dirty="0">
                <a:solidFill>
                  <a:schemeClr val="bg1"/>
                </a:solidFill>
              </a:rPr>
              <a:t>Better risk factor management compared to non PCOS women</a:t>
            </a:r>
          </a:p>
          <a:p>
            <a:r>
              <a:rPr lang="en-US" sz="2400" dirty="0">
                <a:solidFill>
                  <a:schemeClr val="bg1"/>
                </a:solidFill>
              </a:rPr>
              <a:t>……..</a:t>
            </a:r>
          </a:p>
        </p:txBody>
      </p:sp>
    </p:spTree>
    <p:extLst>
      <p:ext uri="{BB962C8B-B14F-4D97-AF65-F5344CB8AC3E}">
        <p14:creationId xmlns:p14="http://schemas.microsoft.com/office/powerpoint/2010/main" val="34870966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8443322" cy="1581150"/>
          </a:xfrm>
          <a:noFill/>
          <a:ln/>
          <a:effectLst/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Screening  A. Criteria for disease/condition</a:t>
            </a:r>
            <a:r>
              <a:rPr lang="en-US" sz="4000" b="1" i="1" dirty="0">
                <a:solidFill>
                  <a:schemeClr val="bg1"/>
                </a:solidFill>
              </a:rPr>
              <a:t> 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8187" y="1981200"/>
            <a:ext cx="9788820" cy="4191000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  <a:buFont typeface="Monotype Sorts" pitchFamily="2" charset="2"/>
              <a:buNone/>
            </a:pPr>
            <a:r>
              <a:rPr lang="en-US" dirty="0">
                <a:solidFill>
                  <a:schemeClr val="bg1"/>
                </a:solidFill>
              </a:rPr>
              <a:t>1. Relatively common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 typeface="Monotype Sorts" pitchFamily="2" charset="2"/>
              <a:buNone/>
            </a:pPr>
            <a:r>
              <a:rPr lang="en-US" dirty="0">
                <a:solidFill>
                  <a:schemeClr val="bg1"/>
                </a:solidFill>
              </a:rPr>
              <a:t>2. Seriously disabling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 typeface="Monotype Sorts" pitchFamily="2" charset="2"/>
              <a:buNone/>
            </a:pPr>
            <a:r>
              <a:rPr lang="en-US" dirty="0">
                <a:solidFill>
                  <a:schemeClr val="bg1"/>
                </a:solidFill>
              </a:rPr>
              <a:t>3. Recognized identifiable preclinical phase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 typeface="Monotype Sorts" pitchFamily="2" charset="2"/>
              <a:buNone/>
            </a:pPr>
            <a:r>
              <a:rPr lang="en-US" dirty="0">
                <a:solidFill>
                  <a:schemeClr val="bg1"/>
                </a:solidFill>
              </a:rPr>
              <a:t>4. </a:t>
            </a:r>
            <a:r>
              <a:rPr lang="en-US" dirty="0">
                <a:solidFill>
                  <a:srgbClr val="FFFF00"/>
                </a:solidFill>
              </a:rPr>
              <a:t>Natural history of condition should be understood</a:t>
            </a:r>
          </a:p>
          <a:p>
            <a:pPr>
              <a:lnSpc>
                <a:spcPct val="150000"/>
              </a:lnSpc>
              <a:buFont typeface="Monotype Sorts" pitchFamily="2" charset="2"/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2116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1" y="323850"/>
            <a:ext cx="9498737" cy="1123950"/>
          </a:xfrm>
          <a:noFill/>
          <a:ln/>
          <a:effectLst/>
        </p:spPr>
        <p:txBody>
          <a:bodyPr/>
          <a:lstStyle/>
          <a:p>
            <a:br>
              <a:rPr lang="en-US" sz="4000"/>
            </a:br>
            <a:endParaRPr lang="en-US" sz="1800"/>
          </a:p>
        </p:txBody>
      </p:sp>
      <p:sp>
        <p:nvSpPr>
          <p:cNvPr id="4301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63640" y="1752600"/>
            <a:ext cx="10895526" cy="4724400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  <a:buFont typeface="Monotype Sorts" pitchFamily="2" charset="2"/>
              <a:buNone/>
            </a:pPr>
            <a:r>
              <a:rPr lang="en-US" dirty="0">
                <a:solidFill>
                  <a:schemeClr val="bg1"/>
                </a:solidFill>
              </a:rPr>
              <a:t>5. </a:t>
            </a:r>
            <a:r>
              <a:rPr lang="en-US" dirty="0">
                <a:solidFill>
                  <a:srgbClr val="FFFF00"/>
                </a:solidFill>
              </a:rPr>
              <a:t>Treatment of preclinical disease more effective than treatment begun after symptom development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 typeface="Monotype Sorts" pitchFamily="2" charset="2"/>
              <a:buNone/>
            </a:pPr>
            <a:r>
              <a:rPr lang="en-US" dirty="0">
                <a:solidFill>
                  <a:schemeClr val="bg1"/>
                </a:solidFill>
              </a:rPr>
              <a:t>6. Recognized treatment available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 typeface="Monotype Sorts" pitchFamily="2" charset="2"/>
              <a:buNone/>
            </a:pPr>
            <a:r>
              <a:rPr lang="en-US" dirty="0">
                <a:solidFill>
                  <a:schemeClr val="bg1"/>
                </a:solidFill>
              </a:rPr>
              <a:t>7. Facilities for treatment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 typeface="Monotype Sorts" pitchFamily="2" charset="2"/>
              <a:buNone/>
            </a:pPr>
            <a:r>
              <a:rPr lang="en-US" dirty="0">
                <a:solidFill>
                  <a:schemeClr val="bg1"/>
                </a:solidFill>
              </a:rPr>
              <a:t>8. Treatment acceptable to population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>
              <a:buFont typeface="Monotype Sorts" pitchFamily="2" charset="2"/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Font typeface="Monotype Sorts" pitchFamily="2" charset="2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0" y="1524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                     </a:t>
            </a:r>
            <a:r>
              <a:rPr lang="en-US" sz="3600" b="1" dirty="0">
                <a:solidFill>
                  <a:schemeClr val="bg1"/>
                </a:solidFill>
              </a:rPr>
              <a:t>Screening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 A. Criteria for disease/condition</a:t>
            </a:r>
            <a:r>
              <a:rPr lang="en-US" sz="3600" b="1" i="1" dirty="0">
                <a:solidFill>
                  <a:schemeClr val="bg1"/>
                </a:solidFill>
              </a:rPr>
              <a:t> </a:t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82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282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Cardiovascular risk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08" y="1189814"/>
            <a:ext cx="10419008" cy="4232547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We </a:t>
            </a:r>
            <a:r>
              <a:rPr lang="en-US" sz="2400" dirty="0">
                <a:solidFill>
                  <a:srgbClr val="FFFF00"/>
                </a:solidFill>
              </a:rPr>
              <a:t>recommend</a:t>
            </a:r>
            <a:r>
              <a:rPr lang="en-US" sz="2400" dirty="0">
                <a:solidFill>
                  <a:schemeClr val="bg1"/>
                </a:solidFill>
              </a:rPr>
              <a:t> that adolescents and women with PCOS be screened for the following cardiovascular disease risk factors :</a:t>
            </a:r>
          </a:p>
          <a:p>
            <a:r>
              <a:rPr lang="en-US" sz="2400" dirty="0">
                <a:solidFill>
                  <a:schemeClr val="bg1"/>
                </a:solidFill>
              </a:rPr>
              <a:t> Family history of early cardiovascular disease,</a:t>
            </a:r>
          </a:p>
          <a:p>
            <a:r>
              <a:rPr lang="en-US" sz="2400" dirty="0">
                <a:solidFill>
                  <a:schemeClr val="bg1"/>
                </a:solidFill>
              </a:rPr>
              <a:t> Cigarette smoking,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fi-FI" sz="2400" dirty="0">
                <a:solidFill>
                  <a:schemeClr val="bg1"/>
                </a:solidFill>
              </a:rPr>
              <a:t>IGT/T2DM, hypertension, </a:t>
            </a:r>
          </a:p>
          <a:p>
            <a:r>
              <a:rPr lang="fi-FI" sz="2400" dirty="0">
                <a:solidFill>
                  <a:schemeClr val="bg1"/>
                </a:solidFill>
              </a:rPr>
              <a:t>Dyslipidemia </a:t>
            </a:r>
          </a:p>
          <a:p>
            <a:r>
              <a:rPr lang="fi-FI" sz="2400" dirty="0">
                <a:solidFill>
                  <a:schemeClr val="bg1"/>
                </a:solidFill>
              </a:rPr>
              <a:t>OSA</a:t>
            </a:r>
          </a:p>
          <a:p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Obesity (especially increased abdominal adiposity)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645" y="4342886"/>
            <a:ext cx="887909" cy="29643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60277" y="6150848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An Endocrine Society Clinical Practice</a:t>
            </a:r>
          </a:p>
          <a:p>
            <a:r>
              <a:rPr lang="en-US" b="1" dirty="0">
                <a:solidFill>
                  <a:schemeClr val="bg1"/>
                </a:solidFill>
              </a:rPr>
              <a:t>Guideline, </a:t>
            </a:r>
            <a:r>
              <a:rPr lang="it-IT" b="1" i="1" dirty="0">
                <a:solidFill>
                  <a:schemeClr val="bg1"/>
                </a:solidFill>
              </a:rPr>
              <a:t>J Clin Endocrinol Metab </a:t>
            </a:r>
            <a:r>
              <a:rPr lang="it-IT" b="1" dirty="0">
                <a:solidFill>
                  <a:schemeClr val="bg1"/>
                </a:solidFill>
              </a:rPr>
              <a:t>98: 4565–4592, 2013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3414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Obesity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338" y="1600201"/>
            <a:ext cx="10496282" cy="45259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Increased adiposity, particularly abdominal, is associated with </a:t>
            </a:r>
            <a:r>
              <a:rPr lang="en-US" dirty="0" err="1">
                <a:solidFill>
                  <a:schemeClr val="bg1"/>
                </a:solidFill>
              </a:rPr>
              <a:t>hyperandrogenemia</a:t>
            </a:r>
            <a:r>
              <a:rPr lang="en-US" dirty="0">
                <a:solidFill>
                  <a:schemeClr val="bg1"/>
                </a:solidFill>
              </a:rPr>
              <a:t> and increased metabolic risk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Therefore, we </a:t>
            </a:r>
            <a:r>
              <a:rPr lang="en-US" b="1" dirty="0">
                <a:solidFill>
                  <a:srgbClr val="FFFF00"/>
                </a:solidFill>
              </a:rPr>
              <a:t>recommend</a:t>
            </a:r>
            <a:r>
              <a:rPr lang="en-US" dirty="0">
                <a:solidFill>
                  <a:schemeClr val="bg1"/>
                </a:solidFill>
              </a:rPr>
              <a:t> screening adolescents and women with PCOS for increased adiposity, by BMI calculation and measurement of waist circumference.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3462" y="4339043"/>
            <a:ext cx="1021982" cy="3138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08038" y="6217476"/>
            <a:ext cx="5430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An Endocrine Society Clinical Practice</a:t>
            </a:r>
          </a:p>
          <a:p>
            <a:r>
              <a:rPr lang="en-US" b="1" dirty="0">
                <a:solidFill>
                  <a:schemeClr val="bg1"/>
                </a:solidFill>
              </a:rPr>
              <a:t>Guideline, </a:t>
            </a:r>
            <a:r>
              <a:rPr lang="it-IT" b="1" i="1" dirty="0">
                <a:solidFill>
                  <a:schemeClr val="bg1"/>
                </a:solidFill>
              </a:rPr>
              <a:t>J Clin Endocrinol Metab </a:t>
            </a:r>
            <a:r>
              <a:rPr lang="it-IT" b="1" dirty="0">
                <a:solidFill>
                  <a:schemeClr val="bg1"/>
                </a:solidFill>
              </a:rPr>
              <a:t>98: 4565–4592, 2013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093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-35169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           Type 2 diabetes mellitus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08" y="1193633"/>
            <a:ext cx="10831133" cy="484495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We </a:t>
            </a:r>
            <a:r>
              <a:rPr lang="en-US" sz="2400" dirty="0">
                <a:solidFill>
                  <a:srgbClr val="FFFF00"/>
                </a:solidFill>
              </a:rPr>
              <a:t>recommend</a:t>
            </a:r>
            <a:r>
              <a:rPr lang="en-US" sz="2400" dirty="0">
                <a:solidFill>
                  <a:schemeClr val="bg1"/>
                </a:solidFill>
              </a:rPr>
              <a:t> the use of an </a:t>
            </a:r>
            <a:r>
              <a:rPr lang="en-US" sz="2400" b="1" dirty="0">
                <a:solidFill>
                  <a:schemeClr val="bg1"/>
                </a:solidFill>
              </a:rPr>
              <a:t>OGTT</a:t>
            </a:r>
            <a:r>
              <a:rPr lang="en-US" sz="2400" dirty="0">
                <a:solidFill>
                  <a:schemeClr val="bg1"/>
                </a:solidFill>
              </a:rPr>
              <a:t> (consisting of a fasting and 2-hour glucose level using a 75-g oral glucose load) to screen for impaired glucose tolerance (IGT) and T2DM in adolescents and adult women with PCOS because they are at high risk for such abnormalities .  </a:t>
            </a:r>
          </a:p>
          <a:p>
            <a:r>
              <a:rPr lang="en-US" sz="2400" dirty="0">
                <a:solidFill>
                  <a:schemeClr val="bg1"/>
                </a:solidFill>
              </a:rPr>
              <a:t>HgbA1c test may be considered if a patient is unable or unwilling to complete an OGTT </a:t>
            </a:r>
          </a:p>
          <a:p>
            <a:r>
              <a:rPr lang="en-US" sz="2400" dirty="0">
                <a:solidFill>
                  <a:schemeClr val="bg1"/>
                </a:solidFill>
              </a:rPr>
              <a:t>Rescreening is suggested every 3–5 years, or more frequently if clinical factors such as central adiposity, substantial weight gain, and/or symptoms of diabetes develop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0130" y="2273463"/>
            <a:ext cx="1087463" cy="338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3086833"/>
            <a:ext cx="1018581" cy="316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4231062"/>
            <a:ext cx="880281" cy="27361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95800" y="6038589"/>
            <a:ext cx="61780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An Endocrine Society Clinical Practice</a:t>
            </a:r>
          </a:p>
          <a:p>
            <a:r>
              <a:rPr lang="en-US" b="1" dirty="0">
                <a:solidFill>
                  <a:schemeClr val="bg1"/>
                </a:solidFill>
              </a:rPr>
              <a:t>Guideline, </a:t>
            </a:r>
            <a:r>
              <a:rPr lang="it-IT" b="1" i="1" dirty="0">
                <a:solidFill>
                  <a:schemeClr val="bg1"/>
                </a:solidFill>
              </a:rPr>
              <a:t>J Clin Endocrinol Metab </a:t>
            </a:r>
            <a:r>
              <a:rPr lang="it-IT" b="1" dirty="0">
                <a:solidFill>
                  <a:schemeClr val="bg1"/>
                </a:solidFill>
              </a:rPr>
              <a:t>98: 4565–4592, 2013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0003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153445-B1FB-43BF-B628-06562BE74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1" y="257177"/>
            <a:ext cx="9058274" cy="2343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90812F-EF4E-44A9-A9C9-A5DA607F8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3143250"/>
            <a:ext cx="10629900" cy="320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D7DD19-0D61-4CE0-96C3-B57C6708DD3D}"/>
              </a:ext>
            </a:extLst>
          </p:cNvPr>
          <p:cNvSpPr txBox="1"/>
          <p:nvPr/>
        </p:nvSpPr>
        <p:spPr>
          <a:xfrm>
            <a:off x="3352800" y="641615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Hum </a:t>
            </a:r>
            <a:r>
              <a:rPr lang="en-US" dirty="0" err="1">
                <a:solidFill>
                  <a:schemeClr val="bg1"/>
                </a:solidFill>
              </a:rPr>
              <a:t>Reprod</a:t>
            </a:r>
            <a:r>
              <a:rPr lang="en-US" dirty="0">
                <a:solidFill>
                  <a:schemeClr val="bg1"/>
                </a:solidFill>
              </a:rPr>
              <a:t>. 2018 Sep 1;33(9):1602-1618.</a:t>
            </a:r>
          </a:p>
        </p:txBody>
      </p:sp>
    </p:spTree>
    <p:extLst>
      <p:ext uri="{BB962C8B-B14F-4D97-AF65-F5344CB8AC3E}">
        <p14:creationId xmlns:p14="http://schemas.microsoft.com/office/powerpoint/2010/main" val="3556448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845C7-6D4F-4B13-ACA3-3E9379EC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5A9C6-918D-4AB8-963E-54AA8D253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2706687"/>
            <a:ext cx="11468100" cy="4351338"/>
          </a:xfrm>
        </p:spPr>
        <p:txBody>
          <a:bodyPr>
            <a:normAutofit/>
          </a:bodyPr>
          <a:lstStyle/>
          <a:p>
            <a:pPr algn="l"/>
            <a:r>
              <a:rPr lang="en-US" sz="2400" b="0" i="0" u="none" strike="noStrike" baseline="0" dirty="0">
                <a:solidFill>
                  <a:schemeClr val="bg1"/>
                </a:solidFill>
                <a:latin typeface="AdvOT26408d1e"/>
              </a:rPr>
              <a:t>Overall IS was </a:t>
            </a:r>
            <a:r>
              <a:rPr lang="en-US" sz="2400" b="0" i="0" u="none" strike="noStrike" baseline="0" dirty="0">
                <a:solidFill>
                  <a:srgbClr val="FFFF00"/>
                </a:solidFill>
                <a:latin typeface="AdvOT26408d1e"/>
              </a:rPr>
              <a:t>lower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26408d1e"/>
              </a:rPr>
              <a:t> in women with PCOS compared with controls (mean effect </a:t>
            </a:r>
            <a:r>
              <a:rPr lang="en-US" sz="2400" b="0" i="0" u="none" strike="noStrike" baseline="0" dirty="0">
                <a:solidFill>
                  <a:srgbClr val="FFFF00"/>
                </a:solidFill>
                <a:latin typeface="AdvOT8608a8d1+22"/>
              </a:rPr>
              <a:t>−</a:t>
            </a:r>
            <a:r>
              <a:rPr lang="en-US" sz="2400" b="0" i="0" u="none" strike="noStrike" baseline="0" dirty="0">
                <a:solidFill>
                  <a:srgbClr val="FFFF00"/>
                </a:solidFill>
                <a:latin typeface="AdvOT26408d1e"/>
              </a:rPr>
              <a:t>27%, 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26408d1e"/>
              </a:rPr>
              <a:t>99% CI 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8608a8d1"/>
              </a:rPr>
              <a:t>±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26408d1e"/>
              </a:rPr>
              <a:t>6%; large, most likely lower)</a:t>
            </a:r>
          </a:p>
          <a:p>
            <a:pPr algn="l"/>
            <a:r>
              <a:rPr lang="en-US" sz="2400" b="0" i="0" u="none" strike="noStrike" baseline="0" dirty="0">
                <a:solidFill>
                  <a:schemeClr val="bg1"/>
                </a:solidFill>
                <a:latin typeface="AdvOT26408d1e"/>
              </a:rPr>
              <a:t>A higher BMI exacerbated the reduction in IS </a:t>
            </a:r>
            <a:r>
              <a:rPr lang="en-US" sz="2400" b="0" i="0" u="none" strike="noStrike" baseline="0" dirty="0">
                <a:solidFill>
                  <a:srgbClr val="FFFF00"/>
                </a:solidFill>
                <a:latin typeface="AdvOT26408d1e"/>
              </a:rPr>
              <a:t>by </a:t>
            </a:r>
            <a:r>
              <a:rPr lang="en-US" sz="2400" b="0" i="0" u="none" strike="noStrike" baseline="0" dirty="0">
                <a:solidFill>
                  <a:srgbClr val="FFFF00"/>
                </a:solidFill>
                <a:latin typeface="AdvOT8608a8d1+22"/>
              </a:rPr>
              <a:t>−</a:t>
            </a:r>
            <a:r>
              <a:rPr lang="en-US" sz="2400" b="0" i="0" u="none" strike="noStrike" baseline="0" dirty="0">
                <a:solidFill>
                  <a:srgbClr val="FFFF00"/>
                </a:solidFill>
                <a:latin typeface="AdvOT26408d1e"/>
              </a:rPr>
              <a:t>15% 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26408d1e"/>
              </a:rPr>
              <a:t>(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8608a8d1"/>
              </a:rPr>
              <a:t>±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26408d1e"/>
              </a:rPr>
              <a:t>8%; moderate, most likely lower) in PCOS compared with control women.</a:t>
            </a:r>
          </a:p>
          <a:p>
            <a:pPr algn="l"/>
            <a:r>
              <a:rPr lang="en-US" sz="2400" b="0" i="0" u="none" strike="noStrike" baseline="0" dirty="0">
                <a:solidFill>
                  <a:schemeClr val="bg1"/>
                </a:solidFill>
                <a:latin typeface="AdvOT26408d1e"/>
              </a:rPr>
              <a:t>There was </a:t>
            </a:r>
            <a:r>
              <a:rPr lang="en-US" sz="2400" b="0" i="0" u="none" strike="noStrike" baseline="0" dirty="0">
                <a:solidFill>
                  <a:srgbClr val="FFFF00"/>
                </a:solidFill>
                <a:latin typeface="AdvOT26408d1e"/>
              </a:rPr>
              <a:t>no clear difference 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26408d1e"/>
              </a:rPr>
              <a:t>in IS between women diagnosed by the original National Institutes of Health (NIH) criteria alone compared with those diagnosed by the Rotterdam criteria. </a:t>
            </a:r>
          </a:p>
          <a:p>
            <a:pPr algn="l"/>
            <a:r>
              <a:rPr lang="en-US" sz="2400" b="0" i="0" u="none" strike="noStrike" baseline="0" dirty="0">
                <a:solidFill>
                  <a:schemeClr val="bg1"/>
                </a:solidFill>
                <a:latin typeface="AdvOT26408d1e"/>
              </a:rPr>
              <a:t>Low levels of sex hormone binding</a:t>
            </a:r>
            <a:r>
              <a:rPr lang="en-US" sz="2400" dirty="0">
                <a:solidFill>
                  <a:schemeClr val="bg1"/>
                </a:solidFill>
                <a:latin typeface="AdvOT26408d1e"/>
              </a:rPr>
              <a:t> 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26408d1e"/>
              </a:rPr>
              <a:t>globulin (SHBG) were associated with reduced levels of IS (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8608a8d1+22"/>
              </a:rPr>
              <a:t>−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26408d1e"/>
              </a:rPr>
              <a:t>10%, 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8608a8d1"/>
              </a:rPr>
              <a:t>±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AdvOT26408d1e"/>
              </a:rPr>
              <a:t>10%; small, very likely negative), which was not confounded by BMI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2355EB-8C1D-4B7A-B191-045DF1695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6" y="123367"/>
            <a:ext cx="10515600" cy="23324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74C27A-E7F3-47EF-A5C3-9F678112AC6A}"/>
              </a:ext>
            </a:extLst>
          </p:cNvPr>
          <p:cNvSpPr txBox="1"/>
          <p:nvPr/>
        </p:nvSpPr>
        <p:spPr>
          <a:xfrm>
            <a:off x="8505825" y="639070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chemeClr val="bg1"/>
                </a:solidFill>
                <a:latin typeface="AdvOT8e81dcaa"/>
              </a:rPr>
              <a:t>Hum </a:t>
            </a:r>
            <a:r>
              <a:rPr lang="en-US" sz="1800" b="0" i="0" u="none" strike="noStrike" baseline="0" dirty="0" err="1">
                <a:solidFill>
                  <a:schemeClr val="bg1"/>
                </a:solidFill>
                <a:latin typeface="AdvOT8e81dcaa"/>
              </a:rPr>
              <a:t>Reprod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AdvOT8e81dcaa"/>
              </a:rPr>
              <a:t> 2016; 31:2619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AdvOT8e81dcaa+20"/>
              </a:rPr>
              <a:t>–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AdvOT8e81dcaa"/>
              </a:rPr>
              <a:t>2631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909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520EC-A548-4DAD-9ED6-BCB7DE5F5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1" y="619125"/>
            <a:ext cx="8782050" cy="5857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369F0B-1C97-41CC-991C-F5374575E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2" y="141383"/>
            <a:ext cx="8782050" cy="47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628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24" y="159063"/>
            <a:ext cx="10515600" cy="1325563"/>
          </a:xfrm>
        </p:spPr>
        <p:txBody>
          <a:bodyPr/>
          <a:lstStyle/>
          <a:p>
            <a:r>
              <a:rPr lang="en-US" b="1" dirty="0"/>
              <a:t>                             </a:t>
            </a:r>
            <a:r>
              <a:rPr lang="en-US" b="1" dirty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155" y="1318261"/>
            <a:ext cx="11340921" cy="4761627"/>
          </a:xfrm>
        </p:spPr>
        <p:txBody>
          <a:bodyPr>
            <a:normAutofit fontScale="85000" lnSpcReduction="10000"/>
          </a:bodyPr>
          <a:lstStyle/>
          <a:p>
            <a:pPr marL="0" lvl="1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r>
              <a:rPr lang="en-US" sz="2600" dirty="0">
                <a:solidFill>
                  <a:schemeClr val="bg1"/>
                </a:solidFill>
              </a:rPr>
              <a:t>In spite of a large body of evidence indicating association of cardiometabolic risk factor and PCOS;</a:t>
            </a:r>
            <a:r>
              <a:rPr lang="en-US" sz="2600" dirty="0"/>
              <a:t> </a:t>
            </a:r>
            <a:r>
              <a:rPr lang="en-US" sz="2600" dirty="0">
                <a:solidFill>
                  <a:schemeClr val="bg1"/>
                </a:solidFill>
              </a:rPr>
              <a:t>however, whether the relationship is </a:t>
            </a:r>
            <a:r>
              <a:rPr lang="en-US" sz="2600" dirty="0">
                <a:solidFill>
                  <a:srgbClr val="FFFF00"/>
                </a:solidFill>
              </a:rPr>
              <a:t>causal is uncertain</a:t>
            </a:r>
            <a:endParaRPr lang="en-US" sz="2600" b="1" dirty="0">
              <a:solidFill>
                <a:srgbClr val="FFFF00"/>
              </a:solidFill>
            </a:endParaRPr>
          </a:p>
          <a:p>
            <a:pPr marL="342900" lvl="1" indent="-342900"/>
            <a:endParaRPr lang="en-US" sz="2600" dirty="0">
              <a:solidFill>
                <a:schemeClr val="bg1"/>
              </a:solidFill>
            </a:endParaRPr>
          </a:p>
          <a:p>
            <a:pPr marL="342900" lvl="1" indent="-342900"/>
            <a:endParaRPr lang="en-US" sz="2600" dirty="0">
              <a:solidFill>
                <a:schemeClr val="bg1"/>
              </a:solidFill>
            </a:endParaRPr>
          </a:p>
          <a:p>
            <a:r>
              <a:rPr lang="en-US" sz="2600" dirty="0">
                <a:solidFill>
                  <a:schemeClr val="bg1"/>
                </a:solidFill>
              </a:rPr>
              <a:t> More importantly , it is not evident whether presence of cardiometabolic risk factor in reproductive years among women  with PCOS </a:t>
            </a:r>
            <a:r>
              <a:rPr lang="en-US" sz="2600" dirty="0">
                <a:solidFill>
                  <a:srgbClr val="FFFF00"/>
                </a:solidFill>
              </a:rPr>
              <a:t>translates</a:t>
            </a:r>
            <a:r>
              <a:rPr lang="en-US" sz="2600" dirty="0">
                <a:solidFill>
                  <a:schemeClr val="bg1"/>
                </a:solidFill>
              </a:rPr>
              <a:t> into cardiovascular events in later life</a:t>
            </a:r>
          </a:p>
          <a:p>
            <a:endParaRPr lang="en-US" sz="2600" b="1" dirty="0">
              <a:solidFill>
                <a:schemeClr val="bg1"/>
              </a:solidFill>
            </a:endParaRPr>
          </a:p>
          <a:p>
            <a:endParaRPr lang="en-US" sz="2600" b="1" dirty="0">
              <a:solidFill>
                <a:schemeClr val="bg1"/>
              </a:solidFill>
            </a:endParaRPr>
          </a:p>
          <a:p>
            <a:pPr marL="342900" lvl="1" indent="-342900"/>
            <a:r>
              <a:rPr lang="en-US" sz="2600" dirty="0">
                <a:solidFill>
                  <a:schemeClr val="bg1"/>
                </a:solidFill>
              </a:rPr>
              <a:t>It is important to note that establishing a relationship between abnormal biochemical markers at a young age and CV disease decades later </a:t>
            </a:r>
            <a:r>
              <a:rPr lang="en-US" sz="2600" b="1" dirty="0">
                <a:solidFill>
                  <a:srgbClr val="FFFF00"/>
                </a:solidFill>
              </a:rPr>
              <a:t>is not an easy task</a:t>
            </a:r>
          </a:p>
          <a:p>
            <a:pPr marL="342900" lvl="1" indent="-342900"/>
            <a:endParaRPr lang="en-US" sz="2600" b="1" dirty="0">
              <a:solidFill>
                <a:srgbClr val="FFFF00"/>
              </a:solidFill>
            </a:endParaRPr>
          </a:p>
          <a:p>
            <a:r>
              <a:rPr lang="en-US" sz="2600" dirty="0">
                <a:solidFill>
                  <a:schemeClr val="bg1"/>
                </a:solidFill>
              </a:rPr>
              <a:t>large, prospective cohort studies with well-</a:t>
            </a:r>
            <a:r>
              <a:rPr lang="en-US" sz="2600" dirty="0" err="1">
                <a:solidFill>
                  <a:schemeClr val="bg1"/>
                </a:solidFill>
              </a:rPr>
              <a:t>phenotyped</a:t>
            </a:r>
            <a:r>
              <a:rPr lang="en-US" sz="2600" dirty="0">
                <a:solidFill>
                  <a:schemeClr val="bg1"/>
                </a:solidFill>
              </a:rPr>
              <a:t> women with PCOS and standardized long-term follow-up </a:t>
            </a:r>
            <a:r>
              <a:rPr lang="en-US" sz="2600" dirty="0">
                <a:solidFill>
                  <a:srgbClr val="FFFF00"/>
                </a:solidFill>
              </a:rPr>
              <a:t>is needed</a:t>
            </a:r>
            <a:endParaRPr lang="en-US" sz="2600" b="1" dirty="0">
              <a:solidFill>
                <a:srgbClr val="FFFF00"/>
              </a:solidFill>
            </a:endParaRPr>
          </a:p>
          <a:p>
            <a:pPr marL="342900" lvl="1" indent="-342900"/>
            <a:endParaRPr lang="en-US" sz="2600" b="1" dirty="0">
              <a:solidFill>
                <a:srgbClr val="FFFF00"/>
              </a:solidFill>
            </a:endParaRPr>
          </a:p>
          <a:p>
            <a:pPr marL="342900" lvl="1" indent="-342900"/>
            <a:endParaRPr lang="en-US" b="1" dirty="0">
              <a:solidFill>
                <a:srgbClr val="FFFF00"/>
              </a:solidFill>
            </a:endParaRPr>
          </a:p>
          <a:p>
            <a:pPr marL="342900" lvl="1" indent="-342900"/>
            <a:endParaRPr lang="en-US" b="1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55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72" y="267803"/>
            <a:ext cx="10515600" cy="1325563"/>
          </a:xfrm>
        </p:spPr>
        <p:txBody>
          <a:bodyPr/>
          <a:lstStyle/>
          <a:p>
            <a:r>
              <a:rPr lang="en-US" b="1" dirty="0"/>
              <a:t>                           </a:t>
            </a:r>
            <a:r>
              <a:rPr lang="en-US" b="1" dirty="0">
                <a:solidFill>
                  <a:schemeClr val="bg1"/>
                </a:solidFill>
              </a:rPr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572" y="1913586"/>
            <a:ext cx="10808855" cy="4782489"/>
          </a:xfrm>
        </p:spPr>
        <p:txBody>
          <a:bodyPr>
            <a:normAutofit/>
          </a:bodyPr>
          <a:lstStyle/>
          <a:p>
            <a:pPr marL="342900" lvl="1" indent="-342900"/>
            <a:r>
              <a:rPr lang="en-US" sz="2000" dirty="0">
                <a:solidFill>
                  <a:schemeClr val="bg1"/>
                </a:solidFill>
              </a:rPr>
              <a:t>The ongoing controversy around the increased occurrence of CV events in PCOS despite the presence of many risk factors at a young age </a:t>
            </a:r>
            <a:r>
              <a:rPr lang="en-US" sz="2000" b="1" dirty="0">
                <a:solidFill>
                  <a:srgbClr val="FFFF00"/>
                </a:solidFill>
              </a:rPr>
              <a:t>raises  some debates </a:t>
            </a:r>
            <a:r>
              <a:rPr lang="en-US" sz="2000" dirty="0">
                <a:solidFill>
                  <a:schemeClr val="bg1"/>
                </a:solidFill>
              </a:rPr>
              <a:t>on screening of PCOS women for metabolic and cardiovascular risk factors</a:t>
            </a:r>
          </a:p>
          <a:p>
            <a:pPr marL="342900" lvl="1" indent="-342900"/>
            <a:endParaRPr lang="en-US" sz="2000" dirty="0">
              <a:solidFill>
                <a:schemeClr val="bg1"/>
              </a:solidFill>
            </a:endParaRPr>
          </a:p>
          <a:p>
            <a:pPr marL="342900" lvl="1" indent="-342900"/>
            <a:endParaRPr lang="en-US" sz="2000" dirty="0">
              <a:solidFill>
                <a:schemeClr val="bg1"/>
              </a:solidFill>
            </a:endParaRPr>
          </a:p>
          <a:p>
            <a:pPr marL="342900" lvl="1" indent="-342900"/>
            <a:endParaRPr lang="en-US" sz="2000" dirty="0">
              <a:solidFill>
                <a:schemeClr val="bg1"/>
              </a:solidFill>
            </a:endParaRPr>
          </a:p>
          <a:p>
            <a:pPr marL="342900" lvl="1" indent="-342900"/>
            <a:r>
              <a:rPr lang="en-US" sz="2000" dirty="0">
                <a:solidFill>
                  <a:schemeClr val="bg1"/>
                </a:solidFill>
              </a:rPr>
              <a:t>A randomized trial comparing screening of established cardiometabolic risk factors, such as HT, T2D and dyslipidemia in women with PCOS to no screening, in combination with long-term follow-up to evaluate the effect of treatment on cardiometabolic outcomes (blood pressure, glucose metabolism and lipids) and </a:t>
            </a:r>
            <a:r>
              <a:rPr lang="en-US" sz="2000" dirty="0">
                <a:solidFill>
                  <a:srgbClr val="FFFF00"/>
                </a:solidFill>
              </a:rPr>
              <a:t>event rates </a:t>
            </a:r>
            <a:r>
              <a:rPr lang="en-US" sz="2000" dirty="0">
                <a:solidFill>
                  <a:schemeClr val="bg1"/>
                </a:solidFill>
              </a:rPr>
              <a:t>(fatal and non-fatal coronary or cerebrovascular events) to usual care, would provide the </a:t>
            </a:r>
            <a:r>
              <a:rPr lang="en-US" sz="2000" dirty="0">
                <a:solidFill>
                  <a:srgbClr val="FFFF00"/>
                </a:solidFill>
              </a:rPr>
              <a:t>best answer </a:t>
            </a:r>
            <a:r>
              <a:rPr lang="en-US" sz="2000" dirty="0">
                <a:solidFill>
                  <a:schemeClr val="bg1"/>
                </a:solidFill>
              </a:rPr>
              <a:t>as to whether screening is effective</a:t>
            </a:r>
          </a:p>
          <a:p>
            <a:pPr marL="342900" lvl="1" indent="-342900"/>
            <a:endParaRPr lang="en-US" sz="2000" dirty="0">
              <a:solidFill>
                <a:schemeClr val="bg1"/>
              </a:solidFill>
            </a:endParaRPr>
          </a:p>
          <a:p>
            <a:pPr marL="342900" lvl="1" indent="-342900"/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342900" lvl="1" indent="-342900"/>
            <a:endParaRPr lang="en-US" sz="2000" b="1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0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011" y="0"/>
            <a:ext cx="8510789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054265" y="6188299"/>
            <a:ext cx="4534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Fertility and Sterility, Vol. 83, No. 5, May 2005</a:t>
            </a:r>
          </a:p>
        </p:txBody>
      </p:sp>
      <p:sp>
        <p:nvSpPr>
          <p:cNvPr id="4" name="Rectangle 3"/>
          <p:cNvSpPr/>
          <p:nvPr/>
        </p:nvSpPr>
        <p:spPr>
          <a:xfrm>
            <a:off x="1393601" y="2971800"/>
            <a:ext cx="96333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Objective</a:t>
            </a:r>
            <a:r>
              <a:rPr lang="en-US" sz="2400" dirty="0">
                <a:solidFill>
                  <a:schemeClr val="bg1"/>
                </a:solidFill>
              </a:rPr>
              <a:t>: To determine the prevalence of insulin resistance (IR) in a large population of patients with the polycystic ovary syndrome (PCOS)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Design</a:t>
            </a:r>
            <a:r>
              <a:rPr lang="en-US" sz="2400" dirty="0">
                <a:solidFill>
                  <a:schemeClr val="bg1"/>
                </a:solidFill>
              </a:rPr>
              <a:t>: Prospective, case-control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Setting</a:t>
            </a:r>
            <a:r>
              <a:rPr lang="en-US" sz="2400" dirty="0">
                <a:solidFill>
                  <a:schemeClr val="bg1"/>
                </a:solidFill>
              </a:rPr>
              <a:t>: University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2308644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8610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981200" y="5867401"/>
            <a:ext cx="8229600" cy="646331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After adjustment, </a:t>
            </a:r>
            <a:r>
              <a:rPr lang="en-US" b="1" i="1" dirty="0">
                <a:solidFill>
                  <a:schemeClr val="bg1"/>
                </a:solidFill>
              </a:rPr>
              <a:t>64.4% </a:t>
            </a:r>
            <a:r>
              <a:rPr lang="en-US" dirty="0">
                <a:solidFill>
                  <a:schemeClr val="bg1"/>
                </a:solidFill>
              </a:rPr>
              <a:t>of PCOS patients were noted to be insulin resistant, and </a:t>
            </a:r>
            <a:r>
              <a:rPr lang="en-US" b="1" dirty="0">
                <a:solidFill>
                  <a:schemeClr val="bg1"/>
                </a:solidFill>
              </a:rPr>
              <a:t>2.6% </a:t>
            </a:r>
            <a:r>
              <a:rPr lang="en-US" dirty="0">
                <a:solidFill>
                  <a:schemeClr val="bg1"/>
                </a:solidFill>
              </a:rPr>
              <a:t>had </a:t>
            </a:r>
            <a:r>
              <a:rPr lang="el-GR" dirty="0">
                <a:solidFill>
                  <a:schemeClr val="bg1"/>
                </a:solidFill>
              </a:rPr>
              <a:t>β</a:t>
            </a:r>
            <a:r>
              <a:rPr lang="en-US" dirty="0">
                <a:solidFill>
                  <a:schemeClr val="bg1"/>
                </a:solidFill>
              </a:rPr>
              <a:t>-cell dysfunction</a:t>
            </a:r>
          </a:p>
        </p:txBody>
      </p:sp>
    </p:spTree>
    <p:extLst>
      <p:ext uri="{BB962C8B-B14F-4D97-AF65-F5344CB8AC3E}">
        <p14:creationId xmlns:p14="http://schemas.microsoft.com/office/powerpoint/2010/main" val="2702200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2520</Words>
  <Application>Microsoft Office PowerPoint</Application>
  <PresentationFormat>Widescreen</PresentationFormat>
  <Paragraphs>234</Paragraphs>
  <Slides>72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95" baseType="lpstr">
      <vt:lpstr>AdvMINION-B</vt:lpstr>
      <vt:lpstr>AdvMINION-R</vt:lpstr>
      <vt:lpstr>AdvOT26408d1e</vt:lpstr>
      <vt:lpstr>AdvOT34fe1490.B</vt:lpstr>
      <vt:lpstr>AdvOT34fe1490.B+fb</vt:lpstr>
      <vt:lpstr>AdvOT46dcae81</vt:lpstr>
      <vt:lpstr>AdvOT46dcae81+20</vt:lpstr>
      <vt:lpstr>AdvOT5fcf1b24</vt:lpstr>
      <vt:lpstr>AdvOT65f8a23b.I</vt:lpstr>
      <vt:lpstr>AdvOT70333feb</vt:lpstr>
      <vt:lpstr>AdvOT70333feb+fb</vt:lpstr>
      <vt:lpstr>AdvOT8608a8d1</vt:lpstr>
      <vt:lpstr>AdvOT8608a8d1+22</vt:lpstr>
      <vt:lpstr>AdvOT8e81dcaa</vt:lpstr>
      <vt:lpstr>AdvOT8e81dcaa+20</vt:lpstr>
      <vt:lpstr>Arial</vt:lpstr>
      <vt:lpstr>Arial</vt:lpstr>
      <vt:lpstr>BlinkMacSystemFont</vt:lpstr>
      <vt:lpstr>Calibri</vt:lpstr>
      <vt:lpstr>Calibri Light</vt:lpstr>
      <vt:lpstr>Monotype Sorts</vt:lpstr>
      <vt:lpstr>Office Theme</vt:lpstr>
      <vt:lpstr>Slide</vt:lpstr>
      <vt:lpstr>Cardiometabolic Aspects of PCOS </vt:lpstr>
      <vt:lpstr>Points to  address in this lecture:</vt:lpstr>
      <vt:lpstr>Characteristics of PCOS</vt:lpstr>
      <vt:lpstr>                          IR and PCOS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Key messages</vt:lpstr>
      <vt:lpstr>             Underlying Pathway </vt:lpstr>
      <vt:lpstr>PowerPoint Presentation</vt:lpstr>
      <vt:lpstr>PowerPoint Presentation</vt:lpstr>
      <vt:lpstr>PowerPoint Presentation</vt:lpstr>
      <vt:lpstr>                         Key messages</vt:lpstr>
      <vt:lpstr>PowerPoint Presentation</vt:lpstr>
      <vt:lpstr>Metabolic syndrome was no more frequent in a representative sample of PCOS Iranian population than in healthy controls  .</vt:lpstr>
      <vt:lpstr>                  Important message</vt:lpstr>
      <vt:lpstr>PowerPoint Presentation</vt:lpstr>
      <vt:lpstr>PowerPoint Presentation</vt:lpstr>
      <vt:lpstr>PowerPoint Presentation</vt:lpstr>
      <vt:lpstr>Incidence of well-established and novel risk factors for CVD and diabetes in PCOS</vt:lpstr>
      <vt:lpstr>Continued..</vt:lpstr>
      <vt:lpstr>PowerPoint Presentation</vt:lpstr>
      <vt:lpstr>PowerPoint Presentation</vt:lpstr>
      <vt:lpstr>PowerPoint Presentation</vt:lpstr>
      <vt:lpstr>PowerPoint Presentation</vt:lpstr>
      <vt:lpstr>                           Key messages</vt:lpstr>
      <vt:lpstr>                      PCOS and CVD</vt:lpstr>
      <vt:lpstr>PowerPoint Presentation</vt:lpstr>
      <vt:lpstr>PowerPoint Presentation</vt:lpstr>
      <vt:lpstr>PowerPoint Presentation</vt:lpstr>
      <vt:lpstr>PowerPoint Presentation</vt:lpstr>
      <vt:lpstr>                         Key messages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Key messages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Key messages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Key messages</vt:lpstr>
      <vt:lpstr>  How can we explain the paradox?</vt:lpstr>
      <vt:lpstr>Screening  A. Criteria for disease/condition  </vt:lpstr>
      <vt:lpstr> </vt:lpstr>
      <vt:lpstr>Cardiovascular risk factors</vt:lpstr>
      <vt:lpstr>Obesity</vt:lpstr>
      <vt:lpstr>              Type 2 diabetes mellitus </vt:lpstr>
      <vt:lpstr>PowerPoint Presentation</vt:lpstr>
      <vt:lpstr>PowerPoint Presentation</vt:lpstr>
      <vt:lpstr>                             Conclusions</vt:lpstr>
      <vt:lpstr>                           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farhad hosseinpanah</cp:lastModifiedBy>
  <cp:revision>58</cp:revision>
  <dcterms:created xsi:type="dcterms:W3CDTF">2018-11-02T17:23:50Z</dcterms:created>
  <dcterms:modified xsi:type="dcterms:W3CDTF">2021-10-21T07:07:17Z</dcterms:modified>
</cp:coreProperties>
</file>