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70" r:id="rId4"/>
    <p:sldId id="264" r:id="rId5"/>
    <p:sldId id="271" r:id="rId6"/>
    <p:sldId id="269" r:id="rId7"/>
    <p:sldId id="272" r:id="rId8"/>
    <p:sldId id="275" r:id="rId9"/>
    <p:sldId id="277" r:id="rId10"/>
    <p:sldId id="278" r:id="rId11"/>
    <p:sldId id="279" r:id="rId12"/>
    <p:sldId id="280" r:id="rId13"/>
    <p:sldId id="273" r:id="rId14"/>
    <p:sldId id="261" r:id="rId15"/>
    <p:sldId id="260" r:id="rId16"/>
    <p:sldId id="274" r:id="rId17"/>
    <p:sldId id="259" r:id="rId18"/>
    <p:sldId id="284" r:id="rId19"/>
    <p:sldId id="285" r:id="rId20"/>
    <p:sldId id="324" r:id="rId21"/>
    <p:sldId id="308" r:id="rId22"/>
    <p:sldId id="309" r:id="rId23"/>
    <p:sldId id="301" r:id="rId24"/>
    <p:sldId id="302" r:id="rId25"/>
    <p:sldId id="258" r:id="rId26"/>
    <p:sldId id="257" r:id="rId27"/>
    <p:sldId id="311" r:id="rId28"/>
    <p:sldId id="331" r:id="rId29"/>
    <p:sldId id="325" r:id="rId30"/>
    <p:sldId id="329" r:id="rId31"/>
    <p:sldId id="312" r:id="rId32"/>
    <p:sldId id="332" r:id="rId33"/>
    <p:sldId id="333" r:id="rId34"/>
    <p:sldId id="334" r:id="rId35"/>
    <p:sldId id="342" r:id="rId36"/>
    <p:sldId id="335" r:id="rId37"/>
    <p:sldId id="313" r:id="rId38"/>
    <p:sldId id="336" r:id="rId39"/>
    <p:sldId id="315" r:id="rId40"/>
    <p:sldId id="316" r:id="rId41"/>
    <p:sldId id="318" r:id="rId42"/>
    <p:sldId id="326" r:id="rId43"/>
    <p:sldId id="327" r:id="rId44"/>
    <p:sldId id="319" r:id="rId45"/>
    <p:sldId id="328" r:id="rId46"/>
    <p:sldId id="287" r:id="rId47"/>
    <p:sldId id="341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343" r:id="rId59"/>
    <p:sldId id="323" r:id="rId60"/>
    <p:sldId id="344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>
      <p:cViewPr varScale="1">
        <p:scale>
          <a:sx n="80" d="100"/>
          <a:sy n="80" d="100"/>
        </p:scale>
        <p:origin x="2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28BB-0DE9-46F5-AEA4-186269F7EC6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8E42-DE59-4B6C-90E3-E932A326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1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28BB-0DE9-46F5-AEA4-186269F7EC6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8E42-DE59-4B6C-90E3-E932A326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6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28BB-0DE9-46F5-AEA4-186269F7EC6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8E42-DE59-4B6C-90E3-E932A326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06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28BB-0DE9-46F5-AEA4-186269F7EC6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8E42-DE59-4B6C-90E3-E932A32632F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960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28BB-0DE9-46F5-AEA4-186269F7EC6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8E42-DE59-4B6C-90E3-E932A326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27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28BB-0DE9-46F5-AEA4-186269F7EC6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8E42-DE59-4B6C-90E3-E932A326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30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28BB-0DE9-46F5-AEA4-186269F7EC6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8E42-DE59-4B6C-90E3-E932A326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7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28BB-0DE9-46F5-AEA4-186269F7EC6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8E42-DE59-4B6C-90E3-E932A326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38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28BB-0DE9-46F5-AEA4-186269F7EC6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8E42-DE59-4B6C-90E3-E932A326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9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28BB-0DE9-46F5-AEA4-186269F7EC6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8E42-DE59-4B6C-90E3-E932A326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0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28BB-0DE9-46F5-AEA4-186269F7EC6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8E42-DE59-4B6C-90E3-E932A326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9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28BB-0DE9-46F5-AEA4-186269F7EC6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8E42-DE59-4B6C-90E3-E932A326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4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28BB-0DE9-46F5-AEA4-186269F7EC6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8E42-DE59-4B6C-90E3-E932A326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28BB-0DE9-46F5-AEA4-186269F7EC6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8E42-DE59-4B6C-90E3-E932A326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6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28BB-0DE9-46F5-AEA4-186269F7EC6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8E42-DE59-4B6C-90E3-E932A326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0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28BB-0DE9-46F5-AEA4-186269F7EC6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8E42-DE59-4B6C-90E3-E932A326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7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28BB-0DE9-46F5-AEA4-186269F7EC6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8E42-DE59-4B6C-90E3-E932A326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3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BAD28BB-0DE9-46F5-AEA4-186269F7EC6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D8E42-DE59-4B6C-90E3-E932A326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01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10116228" cy="2007669"/>
          </a:xfrm>
        </p:spPr>
        <p:txBody>
          <a:bodyPr/>
          <a:lstStyle/>
          <a:p>
            <a:pPr algn="ctr"/>
            <a:r>
              <a:rPr lang="en-US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Perioperative management of pituitary surgery</a:t>
            </a:r>
            <a:endParaRPr lang="en-US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4158114"/>
            <a:ext cx="9769719" cy="1480686"/>
          </a:xfrm>
        </p:spPr>
        <p:txBody>
          <a:bodyPr>
            <a:noAutofit/>
          </a:bodyPr>
          <a:lstStyle/>
          <a:p>
            <a:pPr algn="ctr"/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Mahtab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Niroomand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M.D.</a:t>
            </a:r>
          </a:p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professore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Endocrinology</a:t>
            </a:r>
          </a:p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SBMU</a:t>
            </a:r>
          </a:p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2/10/1400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83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55" y="365125"/>
            <a:ext cx="10940845" cy="1006475"/>
          </a:xfrm>
        </p:spPr>
        <p:txBody>
          <a:bodyPr>
            <a:norm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Preoperative assessment of HPA axis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56" y="2052918"/>
            <a:ext cx="10294374" cy="419548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decision regarding the perioperative use of GC coverage, depends on the result of </a:t>
            </a:r>
            <a:r>
              <a:rPr lang="en-US" sz="4000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preoperative screening test</a:t>
            </a:r>
            <a:r>
              <a:rPr lang="en-US" sz="3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ACTH 1–24 (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Synacthen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test.</a:t>
            </a:r>
          </a:p>
          <a:p>
            <a:pPr lvl="1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ACTH 1–24 (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Synacthen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test</a:t>
            </a:r>
          </a:p>
        </p:txBody>
      </p:sp>
    </p:spTree>
    <p:extLst>
      <p:ext uri="{BB962C8B-B14F-4D97-AF65-F5344CB8AC3E}">
        <p14:creationId xmlns:p14="http://schemas.microsoft.com/office/powerpoint/2010/main" val="154342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7145"/>
          </a:xfrm>
        </p:spPr>
        <p:txBody>
          <a:bodyPr>
            <a:norm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ACTH 1–24 (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Synacthen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test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62" y="1262270"/>
            <a:ext cx="11163784" cy="469518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standard maintenance doses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(15–30 mg hydrocortisone daily, depending 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sex, and body habitus) in the lead-up to surgery.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patients should be treated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-operatively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48 h of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supraphysiological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GC therapy with rapid dose reduction. </a:t>
            </a:r>
          </a:p>
          <a:p>
            <a:pPr lvl="1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Suggested regimen:</a:t>
            </a:r>
          </a:p>
          <a:p>
            <a:pPr marL="914400" lvl="2" indent="0">
              <a:buNone/>
            </a:pPr>
            <a:r>
              <a:rPr lang="en-US" sz="32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Hydrocortisone 50 mg /q 8 h on d 0,  25 mg/q8 h on d 1,  and 25mg at 0800 h on d 2</a:t>
            </a:r>
            <a:r>
              <a:rPr lang="en-US" sz="18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regimen:</a:t>
            </a:r>
          </a:p>
          <a:p>
            <a:pPr marL="914400" lvl="2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Dexamethasone  4mg at induction of anesthesia, 2 mg at 0800 h on d 1, and 0.5 mg at 0800 h on d 2. </a:t>
            </a:r>
          </a:p>
        </p:txBody>
      </p:sp>
    </p:spTree>
    <p:extLst>
      <p:ext uri="{BB962C8B-B14F-4D97-AF65-F5344CB8AC3E}">
        <p14:creationId xmlns:p14="http://schemas.microsoft.com/office/powerpoint/2010/main" val="37762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ACTH 1–24 (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Synacthen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33832"/>
            <a:ext cx="10198869" cy="47145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neurosurgeon is </a:t>
            </a:r>
            <a:r>
              <a:rPr lang="en-US" sz="28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 to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a selective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adenomectomy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perioperative glucocorticoid coverage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selective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adenomectomy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8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possible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surgery is more extensive, glucocorticoid coverage for 48 h 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 0800 h plasma cortisol on d 1–3 postoperatively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recommended.</a:t>
            </a:r>
          </a:p>
        </p:txBody>
      </p:sp>
    </p:spTree>
    <p:extLst>
      <p:ext uri="{BB962C8B-B14F-4D97-AF65-F5344CB8AC3E}">
        <p14:creationId xmlns:p14="http://schemas.microsoft.com/office/powerpoint/2010/main" val="9481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23" y="858742"/>
            <a:ext cx="10424162" cy="319473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2522" y="5146377"/>
            <a:ext cx="4009275" cy="3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35974"/>
            <a:ext cx="9707257" cy="1327332"/>
          </a:xfrm>
        </p:spPr>
        <p:txBody>
          <a:bodyPr>
            <a:normAutofit/>
          </a:bodyPr>
          <a:lstStyle/>
          <a:p>
            <a:r>
              <a:rPr lang="en-US" sz="40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Peri</a:t>
            </a:r>
            <a:r>
              <a:rPr lang="en-US" sz="4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-operative cortisol levels in preoperative HPAA integrated patients</a:t>
            </a:r>
          </a:p>
        </p:txBody>
      </p:sp>
      <p:pic>
        <p:nvPicPr>
          <p:cNvPr id="4" name="Content Placeholder 3" descr="C:\Users\MNiroomand\Downloads\pone.0119621.s004.t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44" y="1690688"/>
            <a:ext cx="9758239" cy="34538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08601" y="6398811"/>
            <a:ext cx="10304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Meta Analysis for the Necessity of </a:t>
            </a:r>
            <a:r>
              <a:rPr lang="en-US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Steriods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PLOS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DOI:10.1371/journal.pone.0119621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 16, 2015</a:t>
            </a:r>
          </a:p>
        </p:txBody>
      </p:sp>
      <p:sp>
        <p:nvSpPr>
          <p:cNvPr id="5" name="Rectangle 4"/>
          <p:cNvSpPr/>
          <p:nvPr/>
        </p:nvSpPr>
        <p:spPr>
          <a:xfrm>
            <a:off x="572494" y="5271876"/>
            <a:ext cx="11044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postoperative cortisol levels </a:t>
            </a:r>
            <a:r>
              <a:rPr lang="en-US" sz="2400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significantly </a:t>
            </a:r>
            <a:r>
              <a:rPr lang="en-US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 with the preoperative one in preoperative HPAA functions </a:t>
            </a:r>
            <a:r>
              <a:rPr lang="en-US" sz="2400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preserved patients(P&lt;0.00001</a:t>
            </a:r>
            <a:r>
              <a:rPr lang="en-US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1038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26921" cy="1400530"/>
          </a:xfrm>
        </p:spPr>
        <p:txBody>
          <a:bodyPr>
            <a:normAutofit/>
          </a:bodyPr>
          <a:lstStyle/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early postoperative diabetes insipidus morbidity in patients with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-operative</a:t>
            </a:r>
            <a:b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cortisol supplementation vs no cortisol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supplementation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C:\Users\MNiroomand\Downloads\pone.0119621.s005.t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21" y="1963972"/>
            <a:ext cx="10225377" cy="35621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08601" y="6456462"/>
            <a:ext cx="10304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Meta Analysis for the Necessity of </a:t>
            </a:r>
            <a:r>
              <a:rPr lang="en-US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Steriods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PLOS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DOI:10.1371/journal.pone.0119621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 16, 2015</a:t>
            </a:r>
          </a:p>
        </p:txBody>
      </p:sp>
      <p:sp>
        <p:nvSpPr>
          <p:cNvPr id="6" name="Rectangle 5"/>
          <p:cNvSpPr/>
          <p:nvPr/>
        </p:nvSpPr>
        <p:spPr>
          <a:xfrm>
            <a:off x="763325" y="5570738"/>
            <a:ext cx="10750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significantly increased postoperative AI and DI in no supplementation group than in supplementation group</a:t>
            </a:r>
          </a:p>
        </p:txBody>
      </p:sp>
    </p:spTree>
    <p:extLst>
      <p:ext uri="{BB962C8B-B14F-4D97-AF65-F5344CB8AC3E}">
        <p14:creationId xmlns:p14="http://schemas.microsoft.com/office/powerpoint/2010/main" val="14081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632" y="452718"/>
            <a:ext cx="10373033" cy="972959"/>
          </a:xfrm>
        </p:spPr>
        <p:txBody>
          <a:bodyPr/>
          <a:lstStyle/>
          <a:p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Preoperative Glucocorticoid replacement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81" y="1740310"/>
            <a:ext cx="10776153" cy="45080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and meta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analysis: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serum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cortisol levels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significantly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in patients after TSS surgery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significantly increased postoperative AI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supplementation group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</a:p>
          <a:p>
            <a:pPr>
              <a:lnSpc>
                <a:spcPct val="100000"/>
              </a:lnSpc>
            </a:pPr>
            <a:r>
              <a:rPr lang="en-US" sz="3200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sz="32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word, there is indeed no necessity to receive </a:t>
            </a:r>
            <a:r>
              <a:rPr lang="en-US" sz="3200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routine cortisol </a:t>
            </a:r>
            <a:r>
              <a:rPr lang="en-US" sz="32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replacement for patients with normal MSC levels and it may be used when </a:t>
            </a:r>
            <a:r>
              <a:rPr lang="en-US" sz="3200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symptoms occur</a:t>
            </a:r>
            <a:r>
              <a:rPr lang="en-US" sz="2800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4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6163"/>
            <a:ext cx="10515600" cy="740106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Preoperative Glucocorticoid replacement</a:t>
            </a:r>
            <a:endParaRPr lang="en-US" sz="4000" dirty="0"/>
          </a:p>
        </p:txBody>
      </p:sp>
      <p:pic>
        <p:nvPicPr>
          <p:cNvPr id="4" name="Content Placeholder 3" descr="C:\Users\MNiroomand\Downloads\pone.0119621.s007.t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61" y="936269"/>
            <a:ext cx="9342781" cy="5772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34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202425"/>
            <a:ext cx="10515600" cy="1799304"/>
          </a:xfrm>
        </p:spPr>
        <p:txBody>
          <a:bodyPr/>
          <a:lstStyle/>
          <a:p>
            <a:pPr algn="ctr"/>
            <a:r>
              <a:rPr lang="en-US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 operative management of pituitary tumors</a:t>
            </a:r>
            <a:endParaRPr lang="en-US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9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017889" y="1399953"/>
            <a:ext cx="9851544" cy="344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2802693" y="5381471"/>
            <a:ext cx="6785753" cy="390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7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2945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Outlines: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Preoperative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pituitary tumors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 of preoperative of GC replacement before surgery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of pituitary surgery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Postoperative management of pituitary surgery (Diagnosis and Treatment)</a:t>
            </a:r>
          </a:p>
          <a:p>
            <a:pPr lvl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 and water disturbance</a:t>
            </a:r>
          </a:p>
          <a:p>
            <a:pPr lvl="1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axis insufficiency </a:t>
            </a:r>
          </a:p>
        </p:txBody>
      </p:sp>
    </p:spTree>
    <p:extLst>
      <p:ext uri="{BB962C8B-B14F-4D97-AF65-F5344CB8AC3E}">
        <p14:creationId xmlns:p14="http://schemas.microsoft.com/office/powerpoint/2010/main" val="1271588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8539"/>
            <a:ext cx="10515600" cy="1033671"/>
          </a:xfrm>
        </p:spPr>
        <p:txBody>
          <a:bodyPr/>
          <a:lstStyle/>
          <a:p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operative adverse effects: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term (Acute</a:t>
            </a:r>
            <a:r>
              <a:rPr lang="en-US" sz="3600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59316"/>
            <a:ext cx="5157787" cy="3684588"/>
          </a:xfrm>
        </p:spPr>
        <p:txBody>
          <a:bodyPr>
            <a:noAutofit/>
          </a:bodyPr>
          <a:lstStyle/>
          <a:p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Endocrinological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adverse effects: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water disturbance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Hypopituitarism</a:t>
            </a:r>
          </a:p>
          <a:p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Neurosurgical adverse effects: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CSF leak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Epistaxis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defect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Cranial neuropathy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Meningitis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 cranial carotid artery damage </a:t>
            </a:r>
          </a:p>
          <a:p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sz="33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term (Chronic):</a:t>
            </a:r>
          </a:p>
          <a:p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23114" y="2167148"/>
            <a:ext cx="5183188" cy="3684588"/>
          </a:xfrm>
        </p:spPr>
        <p:txBody>
          <a:bodyPr/>
          <a:lstStyle/>
          <a:p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Endocrinological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assessment </a:t>
            </a:r>
          </a:p>
          <a:p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Neurosurgical issues</a:t>
            </a:r>
          </a:p>
        </p:txBody>
      </p:sp>
    </p:spTree>
    <p:extLst>
      <p:ext uri="{BB962C8B-B14F-4D97-AF65-F5344CB8AC3E}">
        <p14:creationId xmlns:p14="http://schemas.microsoft.com/office/powerpoint/2010/main" val="553229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8158"/>
          </a:xfrm>
        </p:spPr>
        <p:txBody>
          <a:bodyPr>
            <a:normAutofit/>
          </a:bodyPr>
          <a:lstStyle/>
          <a:p>
            <a:r>
              <a:rPr lang="en-US" altLang="en-US" sz="4400" b="1" i="1" dirty="0">
                <a:latin typeface="Times New Roman" charset="0"/>
                <a:ea typeface="Times New Roman" charset="0"/>
              </a:rPr>
              <a:t>Postoperative Management</a:t>
            </a:r>
            <a:endParaRPr lang="en-US" sz="4400" b="1" i="1" dirty="0">
              <a:latin typeface="Times New Roman" charset="0"/>
              <a:ea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3666"/>
            <a:ext cx="10105103" cy="47047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Postoperative management of patients undergoing pituitary tumor surgery can be considered to occur in 2 main phases:</a:t>
            </a:r>
          </a:p>
          <a:p>
            <a:pPr lvl="1">
              <a:lnSpc>
                <a:spcPct val="150000"/>
              </a:lnSpc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early postoperative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 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longer term outpatient follow-up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period:</a:t>
            </a:r>
          </a:p>
          <a:p>
            <a:pPr lvl="2">
              <a:lnSpc>
                <a:spcPct val="15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outpatient management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</a:p>
        </p:txBody>
      </p:sp>
    </p:spTree>
    <p:extLst>
      <p:ext uri="{BB962C8B-B14F-4D97-AF65-F5344CB8AC3E}">
        <p14:creationId xmlns:p14="http://schemas.microsoft.com/office/powerpoint/2010/main" val="1262110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15412" cy="1400530"/>
          </a:xfrm>
        </p:spPr>
        <p:txBody>
          <a:bodyPr>
            <a:noAutofit/>
          </a:bodyPr>
          <a:lstStyle/>
          <a:p>
            <a:r>
              <a:rPr lang="en-US" altLang="en-US" sz="4400" b="1" i="1" dirty="0">
                <a:latin typeface="Times New Roman" charset="0"/>
                <a:ea typeface="Times New Roman" charset="0"/>
              </a:rPr>
              <a:t>Early Postoperative </a:t>
            </a:r>
            <a:r>
              <a:rPr lang="en-US" altLang="en-US" sz="4400" b="1" i="1" dirty="0" smtClean="0">
                <a:latin typeface="Times New Roman" charset="0"/>
                <a:ea typeface="Times New Roman" charset="0"/>
              </a:rPr>
              <a:t>Management</a:t>
            </a:r>
            <a:br>
              <a:rPr lang="en-US" altLang="en-US" sz="4400" b="1" i="1" dirty="0" smtClean="0">
                <a:latin typeface="Times New Roman" charset="0"/>
                <a:ea typeface="Times New Roman" charset="0"/>
              </a:rPr>
            </a:br>
            <a:r>
              <a:rPr lang="en-US" altLang="en-US" sz="4400" b="1" i="1" dirty="0" smtClean="0">
                <a:latin typeface="Times New Roman" charset="0"/>
                <a:ea typeface="Times New Roman" charset="0"/>
              </a:rPr>
              <a:t>(</a:t>
            </a:r>
            <a:r>
              <a:rPr lang="en-US" altLang="en-US" sz="4400" b="1" i="1" dirty="0">
                <a:latin typeface="Times New Roman" charset="0"/>
                <a:ea typeface="Times New Roman" charset="0"/>
              </a:rPr>
              <a:t>1 to 3 </a:t>
            </a:r>
            <a:r>
              <a:rPr lang="en-US" altLang="en-US" sz="4400" b="1" i="1" dirty="0" smtClean="0">
                <a:latin typeface="Times New Roman" charset="0"/>
                <a:ea typeface="Times New Roman" charset="0"/>
              </a:rPr>
              <a:t>days)</a:t>
            </a:r>
            <a:endParaRPr lang="en-US" sz="4400" b="1" i="1" dirty="0">
              <a:latin typeface="Times New Roman" charset="0"/>
              <a:ea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626" y="2052918"/>
            <a:ext cx="10943303" cy="419548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complications in the immediate postoperative period after TSS can be categorized into surgical and endocrine.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important potential endocrine complications in the immediate postoperative period include 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electrolyte abnormalities 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Acute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adrenal insufficiency.</a:t>
            </a:r>
          </a:p>
        </p:txBody>
      </p:sp>
    </p:spTree>
    <p:extLst>
      <p:ext uri="{BB962C8B-B14F-4D97-AF65-F5344CB8AC3E}">
        <p14:creationId xmlns:p14="http://schemas.microsoft.com/office/powerpoint/2010/main" val="1262236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>
              <a:lnSpc>
                <a:spcPct val="150000"/>
              </a:lnSpc>
            </a:pPr>
            <a:r>
              <a:rPr lang="en-US" altLang="en-US" sz="4400" b="1" i="1" kern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+mj-cs"/>
              </a:rPr>
              <a:t>Fluid and electrolyte abnormalities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904" y="2052918"/>
            <a:ext cx="10215716" cy="41954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Disturbances in salt and water balances are relatively common after brain surgeries for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suprasellar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pituitary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presenting </a:t>
            </a:r>
            <a:r>
              <a:rPr lang="en-US" altLang="en-US" sz="3600" b="1" i="1" dirty="0">
                <a:solidFill>
                  <a:schemeClr val="accent3"/>
                </a:solidFill>
                <a:latin typeface="Times New Roman" charset="0"/>
                <a:ea typeface="Times New Roman" charset="0"/>
              </a:rPr>
              <a:t>diagnostic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3600" b="1" i="1" dirty="0">
                <a:solidFill>
                  <a:schemeClr val="accent3"/>
                </a:solidFill>
                <a:latin typeface="Times New Roman" charset="0"/>
                <a:ea typeface="Times New Roman" charset="0"/>
              </a:rPr>
              <a:t>therapeutic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challenges.</a:t>
            </a:r>
          </a:p>
          <a:p>
            <a:pPr>
              <a:lnSpc>
                <a:spcPct val="150000"/>
              </a:lnSpc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i="1" dirty="0">
                <a:latin typeface="Times New Roman" charset="0"/>
                <a:ea typeface="Times New Roman" charset="0"/>
              </a:rPr>
              <a:t>Fluid and electrolyte abnormalities </a:t>
            </a:r>
            <a:endParaRPr lang="en-US" sz="4400" b="1" i="1" dirty="0">
              <a:latin typeface="Times New Roman" charset="0"/>
              <a:ea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910" y="2052918"/>
            <a:ext cx="10274709" cy="4195481"/>
          </a:xfrm>
        </p:spPr>
        <p:txBody>
          <a:bodyPr/>
          <a:lstStyle/>
          <a:p>
            <a:r>
              <a:rPr lang="en-US" altLang="en-US" sz="3600" b="1" i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Hypernatraemia</a:t>
            </a:r>
            <a:r>
              <a:rPr lang="en-US" altLang="en-US" sz="3600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insipidus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(CDI)</a:t>
            </a:r>
          </a:p>
          <a:p>
            <a:pPr marL="457200" lvl="1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i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Hyponatraemia</a:t>
            </a:r>
            <a:r>
              <a:rPr lang="en-US" altLang="en-US" sz="36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(more diagnostic dilemma):</a:t>
            </a:r>
          </a:p>
          <a:p>
            <a:pPr lvl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SIADH</a:t>
            </a:r>
          </a:p>
          <a:p>
            <a:pPr lvl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Cerebral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salt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wasting (CSW)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Physiology of ADH release and action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167" y="1690688"/>
            <a:ext cx="10352656" cy="448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45" y="0"/>
            <a:ext cx="11021983" cy="962109"/>
          </a:xfrm>
        </p:spPr>
        <p:txBody>
          <a:bodyPr>
            <a:noAutofit/>
          </a:bodyPr>
          <a:lstStyle/>
          <a:p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Pathophysioloy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management of water metabolism imbalance after pituitary surgery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443" y="1263703"/>
            <a:ext cx="8571140" cy="4969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940" y="6352152"/>
            <a:ext cx="6677957" cy="3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058"/>
          </a:xfrm>
        </p:spPr>
        <p:txBody>
          <a:bodyPr>
            <a:noAutofit/>
          </a:bodyPr>
          <a:lstStyle/>
          <a:p>
            <a:r>
              <a:rPr lang="en-US" sz="4400" b="1" i="1" dirty="0">
                <a:latin typeface="Times New Roman" charset="0"/>
                <a:ea typeface="Times New Roman" charset="0"/>
              </a:rPr>
              <a:t>Central 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1476"/>
            <a:ext cx="10515600" cy="51285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which may occur in </a:t>
            </a:r>
            <a:r>
              <a:rPr lang="en-US" altLang="en-US" sz="35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25%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patients after pituitary adenoma surgery, is most frequently observed in within the first 48 hours of surgery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after pituitary surgery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35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3.9-fold increase in patients’ mortality.</a:t>
            </a:r>
            <a:endParaRPr lang="en-US" altLang="en-US" sz="3500" b="1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presentation:</a:t>
            </a:r>
          </a:p>
          <a:p>
            <a:pPr lvl="1">
              <a:lnSpc>
                <a:spcPct val="110000"/>
              </a:lnSpc>
            </a:pP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Polyuria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dilute urine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(urine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 typically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1.005)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(hall mark)</a:t>
            </a:r>
          </a:p>
          <a:p>
            <a:pPr lvl="1">
              <a:lnSpc>
                <a:spcPct val="110000"/>
              </a:lnSpc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Excessive thirst (polydipsia) 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Pathogenesis:</a:t>
            </a:r>
          </a:p>
          <a:p>
            <a:pPr>
              <a:lnSpc>
                <a:spcPct val="110000"/>
              </a:lnSpc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Inability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concentrate the urine due 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ADH deficiency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025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8666"/>
          </a:xfrm>
        </p:spPr>
        <p:txBody>
          <a:bodyPr>
            <a:noAutofit/>
          </a:bodyPr>
          <a:lstStyle/>
          <a:p>
            <a:r>
              <a:rPr lang="en-US" sz="4400" b="1" i="1" dirty="0">
                <a:latin typeface="Times New Roman" charset="0"/>
                <a:ea typeface="Times New Roman" charset="0"/>
              </a:rPr>
              <a:t>Central DI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942" y="1543666"/>
            <a:ext cx="10677832" cy="470473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diagnosis of </a:t>
            </a:r>
            <a:r>
              <a:rPr lang="en-US" sz="32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polyuria </a:t>
            </a:r>
            <a:r>
              <a:rPr lang="en-US" sz="3200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32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pituitary surgery </a:t>
            </a:r>
            <a:r>
              <a:rPr lang="en-US" sz="3200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Reactive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postoperative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diuresis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(who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excess amounts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fluids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surgery)</a:t>
            </a:r>
          </a:p>
          <a:p>
            <a:pPr lvl="1"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Hyperglycaemia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Diuretics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07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023"/>
          </a:xfrm>
        </p:spPr>
        <p:txBody>
          <a:bodyPr/>
          <a:lstStyle/>
          <a:p>
            <a:r>
              <a:rPr lang="en-US" sz="4400" b="1" i="1" dirty="0">
                <a:latin typeface="Times New Roman" charset="0"/>
                <a:ea typeface="Times New Roman" charset="0"/>
              </a:rPr>
              <a:t>Central DI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8120"/>
            <a:ext cx="10515600" cy="511188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Polyuria is characterized by a dilute (urine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osmolity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&lt;300) urine volume in excess of :</a:t>
            </a:r>
          </a:p>
          <a:p>
            <a:pPr lvl="1">
              <a:lnSpc>
                <a:spcPct val="150000"/>
              </a:lnSpc>
            </a:pPr>
            <a:r>
              <a:rPr lang="en-US" altLang="en-US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birth :</a:t>
            </a:r>
          </a:p>
          <a:p>
            <a:pPr lvl="2">
              <a:lnSpc>
                <a:spcPct val="150000"/>
              </a:lnSpc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L/m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/24 h or approximately 150 ml/kg/24 h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en-US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the age of 2 years:</a:t>
            </a:r>
          </a:p>
          <a:p>
            <a:pPr lvl="2">
              <a:lnSpc>
                <a:spcPct val="150000"/>
              </a:lnSpc>
            </a:pP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100–110 ml/kg/24 h</a:t>
            </a:r>
          </a:p>
          <a:p>
            <a:pPr lvl="1">
              <a:lnSpc>
                <a:spcPct val="150000"/>
              </a:lnSpc>
            </a:pPr>
            <a:r>
              <a:rPr lang="en-US" altLang="en-US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more than 2years: </a:t>
            </a:r>
          </a:p>
          <a:p>
            <a:pPr lvl="2">
              <a:lnSpc>
                <a:spcPct val="150000"/>
              </a:lnSpc>
            </a:pP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40–50 ml/kg/24 h in an older child or adult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36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6693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057" y="1174283"/>
            <a:ext cx="10780295" cy="4766108"/>
          </a:xfrm>
        </p:spPr>
        <p:txBody>
          <a:bodyPr>
            <a:normAutofit/>
          </a:bodyPr>
          <a:lstStyle/>
          <a:p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Pituitary lesions are common in the general population </a:t>
            </a:r>
          </a:p>
          <a:p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</a:t>
            </a:r>
            <a:r>
              <a:rPr lang="en-US" altLang="en-US" sz="30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to 20%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individuals having evidence of an identifiable lesion on brain imaging.</a:t>
            </a:r>
          </a:p>
          <a:p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Pituitary tumors are the </a:t>
            </a:r>
            <a:r>
              <a:rPr lang="en-US" altLang="en-US" sz="32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most common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 pathology</a:t>
            </a:r>
          </a:p>
          <a:p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anatomic location of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suprasellar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pituitary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interventional brain surgery can have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postoperative complications related to anterior and posterior pituitary dysfunctions with fluid and electrolyte disorders</a:t>
            </a:r>
            <a:r>
              <a:rPr lang="en-US" altLang="en-US" sz="3000" dirty="0"/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056" y="5865133"/>
            <a:ext cx="11195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Scangas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GA, Laws ER Jr. Pituitary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incidentalomas.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Pituitary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2014;17:486-491.</a:t>
            </a:r>
          </a:p>
          <a:p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Dolecek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Propp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JM, Stroup NE,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Kruchko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C.CBTRUS statistical report: primary brain and central nervous system tumors diagnosed in the United States in 2005-2009. 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Oncol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2012;14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5:v1-49.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69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7145"/>
          </a:xfrm>
        </p:spPr>
        <p:txBody>
          <a:bodyPr/>
          <a:lstStyle/>
          <a:p>
            <a:r>
              <a:rPr lang="en-US" sz="4400" b="1" i="1" dirty="0">
                <a:latin typeface="Times New Roman" charset="0"/>
                <a:ea typeface="Times New Roman" charset="0"/>
              </a:rPr>
              <a:t>Central DI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193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CDI 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be:</a:t>
            </a:r>
          </a:p>
          <a:p>
            <a:pPr lvl="1">
              <a:lnSpc>
                <a:spcPct val="11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</a:t>
            </a:r>
          </a:p>
          <a:p>
            <a:pPr lvl="1">
              <a:lnSpc>
                <a:spcPct val="11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(approximately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2% of patients following TSS</a:t>
            </a:r>
            <a:r>
              <a:rPr lang="en-US" altLang="en-US" sz="2800" dirty="0"/>
              <a:t>)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Classic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triphasic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response (remit and then recur later postoperatively)</a:t>
            </a:r>
          </a:p>
          <a:p>
            <a:pPr>
              <a:lnSpc>
                <a:spcPct val="110000"/>
              </a:lnSpc>
            </a:pPr>
            <a:r>
              <a:rPr lang="en-US" altLang="en-US" sz="35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 </a:t>
            </a:r>
            <a:r>
              <a:rPr lang="en-US" altLang="en-US" sz="3500" b="1" i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triphasic</a:t>
            </a:r>
            <a:r>
              <a:rPr lang="en-US" altLang="en-US" sz="35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response :</a:t>
            </a:r>
          </a:p>
          <a:p>
            <a:pPr lvl="1">
              <a:lnSpc>
                <a:spcPct val="11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Initially develop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DI: abrupt onset within </a:t>
            </a:r>
            <a:r>
              <a:rPr lang="en-US" sz="2800" dirty="0" smtClean="0"/>
              <a:t> </a:t>
            </a:r>
            <a:r>
              <a:rPr lang="en-US" sz="2800" dirty="0"/>
              <a:t>first 12–24 hours </a:t>
            </a:r>
            <a:r>
              <a:rPr lang="en-US" sz="2800" dirty="0" smtClean="0"/>
              <a:t>(1–3days) after surgery and </a:t>
            </a:r>
            <a:r>
              <a:rPr lang="en-US" sz="2800" dirty="0"/>
              <a:t>lasts for 5–7 days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Followed by transient SIADH developing 4 to 10 days postoperatively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last 2–14 days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Followed by the return of DI in a matter of weeks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267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16" y="452718"/>
            <a:ext cx="9999407" cy="1400530"/>
          </a:xfrm>
        </p:spPr>
        <p:txBody>
          <a:bodyPr>
            <a:noAutofit/>
          </a:bodyPr>
          <a:lstStyle/>
          <a:p>
            <a:r>
              <a:rPr lang="en-US" altLang="en-US" sz="4400" b="1" i="1" dirty="0" smtClean="0">
                <a:latin typeface="Times New Roman" charset="0"/>
                <a:ea typeface="Times New Roman" charset="0"/>
              </a:rPr>
              <a:t>Diagnostic Criteria of </a:t>
            </a:r>
            <a:r>
              <a:rPr lang="en-US" altLang="en-US" sz="4400" b="1" i="1" dirty="0">
                <a:latin typeface="Times New Roman" charset="0"/>
                <a:ea typeface="Times New Roman" charset="0"/>
              </a:rPr>
              <a:t>diabetes insipidus in the post-operative period</a:t>
            </a:r>
            <a:endParaRPr lang="en-US" sz="4400" b="1" i="1" dirty="0">
              <a:latin typeface="Times New Roman" charset="0"/>
              <a:ea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altLang="en-US" dirty="0" smtClean="0">
              <a:latin typeface="Times New Roman" charset="0"/>
              <a:ea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200" dirty="0" smtClean="0">
                <a:latin typeface="Times New Roman" charset="0"/>
                <a:ea typeface="Times New Roman" charset="0"/>
              </a:rPr>
              <a:t>Increased </a:t>
            </a:r>
            <a:r>
              <a:rPr lang="en-US" altLang="en-US" sz="3200" b="1" i="1" dirty="0">
                <a:latin typeface="Times New Roman" charset="0"/>
                <a:ea typeface="Times New Roman" charset="0"/>
              </a:rPr>
              <a:t>plasma osmolality </a:t>
            </a:r>
            <a:r>
              <a:rPr lang="en-US" altLang="en-US" sz="3200" b="1" i="1" dirty="0" smtClean="0">
                <a:latin typeface="Times New Roman" charset="0"/>
                <a:ea typeface="Times New Roman" charset="0"/>
              </a:rPr>
              <a:t>&gt; </a:t>
            </a:r>
            <a:r>
              <a:rPr lang="en-US" altLang="en-US" sz="3200" b="1" i="1" dirty="0">
                <a:latin typeface="Times New Roman" charset="0"/>
                <a:ea typeface="Times New Roman" charset="0"/>
              </a:rPr>
              <a:t>300 </a:t>
            </a:r>
            <a:r>
              <a:rPr lang="en-US" altLang="en-US" sz="3200" b="1" i="1" dirty="0" err="1" smtClean="0">
                <a:latin typeface="Times New Roman" charset="0"/>
                <a:ea typeface="Times New Roman" charset="0"/>
              </a:rPr>
              <a:t>mosm</a:t>
            </a:r>
            <a:r>
              <a:rPr lang="en-US" altLang="en-US" sz="3200" b="1" i="1" dirty="0" smtClean="0">
                <a:latin typeface="Times New Roman" charset="0"/>
                <a:ea typeface="Times New Roman" charset="0"/>
              </a:rPr>
              <a:t>/kg</a:t>
            </a:r>
          </a:p>
          <a:p>
            <a:pPr>
              <a:lnSpc>
                <a:spcPct val="150000"/>
              </a:lnSpc>
            </a:pPr>
            <a:r>
              <a:rPr lang="en-US" altLang="en-US" sz="3200" dirty="0" smtClean="0">
                <a:latin typeface="Times New Roman" charset="0"/>
                <a:ea typeface="Times New Roman" charset="0"/>
              </a:rPr>
              <a:t>Increased </a:t>
            </a:r>
            <a:r>
              <a:rPr lang="en-US" altLang="en-US" sz="3200" b="1" i="1" dirty="0">
                <a:latin typeface="Times New Roman" charset="0"/>
                <a:ea typeface="Times New Roman" charset="0"/>
              </a:rPr>
              <a:t>urine output </a:t>
            </a:r>
            <a:r>
              <a:rPr lang="en-US" altLang="en-US" sz="3200" b="1" i="1" dirty="0" smtClean="0">
                <a:latin typeface="Times New Roman" charset="0"/>
                <a:ea typeface="Times New Roman" charset="0"/>
              </a:rPr>
              <a:t>&gt;2.5 ml/kg/h(&gt;250cc/h)</a:t>
            </a:r>
            <a:r>
              <a:rPr lang="en-US" altLang="en-US" sz="3200" dirty="0" smtClean="0">
                <a:latin typeface="Times New Roman" charset="0"/>
                <a:ea typeface="Times New Roman" charset="0"/>
              </a:rPr>
              <a:t>for </a:t>
            </a:r>
            <a:r>
              <a:rPr lang="en-US" altLang="en-US" sz="3200" dirty="0">
                <a:latin typeface="Times New Roman" charset="0"/>
                <a:ea typeface="Times New Roman" charset="0"/>
              </a:rPr>
              <a:t>2 consecutive </a:t>
            </a:r>
            <a:r>
              <a:rPr lang="en-US" altLang="en-US" sz="3200" dirty="0" smtClean="0">
                <a:latin typeface="Times New Roman" charset="0"/>
                <a:ea typeface="Times New Roman" charset="0"/>
              </a:rPr>
              <a:t>hours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latin typeface="Times New Roman" charset="0"/>
                <a:ea typeface="Times New Roman" charset="0"/>
              </a:rPr>
              <a:t>Urine osmolality &lt;200</a:t>
            </a:r>
            <a:r>
              <a:rPr lang="en-US" altLang="en-US" sz="3200" dirty="0">
                <a:latin typeface="Times New Roman" charset="0"/>
                <a:ea typeface="Times New Roman" charset="0"/>
              </a:rPr>
              <a:t> </a:t>
            </a:r>
            <a:r>
              <a:rPr lang="en-US" altLang="en-US" sz="3200" dirty="0" err="1" smtClean="0">
                <a:latin typeface="Times New Roman" charset="0"/>
                <a:ea typeface="Times New Roman" charset="0"/>
              </a:rPr>
              <a:t>mosm</a:t>
            </a:r>
            <a:r>
              <a:rPr lang="en-US" altLang="en-US" sz="3200" dirty="0" smtClean="0">
                <a:latin typeface="Times New Roman" charset="0"/>
                <a:ea typeface="Times New Roman" charset="0"/>
              </a:rPr>
              <a:t>/kg (urine SG&lt;1005)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latin typeface="Times New Roman" charset="0"/>
                <a:ea typeface="Times New Roman" charset="0"/>
              </a:rPr>
              <a:t>Urine/plasma osmolality ratio &lt; </a:t>
            </a:r>
            <a:r>
              <a:rPr lang="en-US" altLang="en-US" sz="3200" b="1" i="1" dirty="0" smtClean="0">
                <a:latin typeface="Times New Roman" charset="0"/>
                <a:ea typeface="Times New Roman" charset="0"/>
              </a:rPr>
              <a:t>1</a:t>
            </a:r>
          </a:p>
          <a:p>
            <a:pPr marL="0" indent="0" algn="ctr">
              <a:buNone/>
            </a:pPr>
            <a:endParaRPr lang="en-US" altLang="en-US" dirty="0">
              <a:latin typeface="Times New Roman" charset="0"/>
              <a:ea typeface="Times New Roman" charset="0"/>
            </a:endParaRPr>
          </a:p>
          <a:p>
            <a:pPr marL="0" indent="0" algn="ctr">
              <a:buNone/>
            </a:pPr>
            <a:endParaRPr lang="en-US" altLang="en-US" dirty="0" smtClean="0">
              <a:latin typeface="Times New Roman" charset="0"/>
              <a:ea typeface="Times New Roman" charset="0"/>
            </a:endParaRPr>
          </a:p>
          <a:p>
            <a:pPr marL="0" indent="0" algn="ctr">
              <a:buNone/>
            </a:pPr>
            <a:endParaRPr lang="en-US" altLang="en-US" dirty="0">
              <a:latin typeface="Times New Roman" charset="0"/>
              <a:ea typeface="Times New Roman" charset="0"/>
            </a:endParaRPr>
          </a:p>
          <a:p>
            <a:pPr marL="0" indent="0" algn="ctr">
              <a:buNone/>
            </a:pPr>
            <a:endParaRPr lang="en-US" altLang="en-US" dirty="0"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51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8118"/>
          </a:xfrm>
        </p:spPr>
        <p:txBody>
          <a:bodyPr/>
          <a:lstStyle/>
          <a:p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copeptin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0989"/>
            <a:ext cx="10515600" cy="5208943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i="1" dirty="0">
                <a:solidFill>
                  <a:schemeClr val="accent3"/>
                </a:solidFill>
                <a:latin typeface="Times New Roman" charset="0"/>
                <a:ea typeface="Times New Roman" charset="0"/>
              </a:rPr>
              <a:t>AVP measurement </a:t>
            </a:r>
            <a:r>
              <a:rPr lang="en-US" sz="2400" dirty="0">
                <a:latin typeface="Times New Roman" charset="0"/>
                <a:ea typeface="Times New Roman" charset="0"/>
              </a:rPr>
              <a:t>is rarely useful in the diagnosis of postoperative </a:t>
            </a:r>
            <a:r>
              <a:rPr lang="en-US" sz="2400" dirty="0" smtClean="0">
                <a:latin typeface="Times New Roman" charset="0"/>
                <a:ea typeface="Times New Roman" charset="0"/>
              </a:rPr>
              <a:t>DI: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half-life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minutes)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unstable in collected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plasma samples 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Affected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many factors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chemeClr val="accent3"/>
                </a:solidFill>
                <a:latin typeface="Times New Roman" charset="0"/>
                <a:ea typeface="Times New Roman" charset="0"/>
              </a:rPr>
              <a:t>Copeptin</a:t>
            </a:r>
            <a:r>
              <a:rPr lang="en-US" sz="2800" b="1" i="1" dirty="0">
                <a:solidFill>
                  <a:schemeClr val="accent3"/>
                </a:solidFill>
                <a:latin typeface="Times New Roman" charset="0"/>
                <a:ea typeface="Times New Roman" charset="0"/>
              </a:rPr>
              <a:t>: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C-terminal peptide of pro-vasopressin, co-secreted with AVP in 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iso-osmolar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manner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Reflects AVP level accurately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Unlike AVP,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copeptin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measurement is less cumbersome as it remains stable in collected plasma samples for days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measurement is associated with less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preanalytical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errors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3"/>
                </a:solidFill>
                <a:latin typeface="Times New Roman" charset="0"/>
                <a:ea typeface="Times New Roman" charset="0"/>
              </a:rPr>
              <a:t>Copeptin</a:t>
            </a:r>
            <a:r>
              <a:rPr lang="en-US" sz="2800" b="1" i="1" dirty="0">
                <a:solidFill>
                  <a:schemeClr val="accent3"/>
                </a:solidFill>
                <a:latin typeface="Times New Roman" charset="0"/>
                <a:ea typeface="Times New Roman" charset="0"/>
              </a:rPr>
              <a:t> is highly accurate in: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Identifying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etiology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polyuria 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non-acute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utility in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postpituitary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surgery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has been evaluated in only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studies.</a:t>
            </a:r>
          </a:p>
        </p:txBody>
      </p:sp>
    </p:spTree>
    <p:extLst>
      <p:ext uri="{BB962C8B-B14F-4D97-AF65-F5344CB8AC3E}">
        <p14:creationId xmlns:p14="http://schemas.microsoft.com/office/powerpoint/2010/main" val="2621235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71" y="196645"/>
            <a:ext cx="11346426" cy="106188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Biochemical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in patients with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postopDI</a:t>
            </a:r>
            <a:r>
              <a:rPr lang="en-US" sz="40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06178"/>
              </p:ext>
            </p:extLst>
          </p:nvPr>
        </p:nvGraphicFramePr>
        <p:xfrm>
          <a:off x="1111044" y="1248695"/>
          <a:ext cx="9547123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2622">
                  <a:extLst>
                    <a:ext uri="{9D8B030D-6E8A-4147-A177-3AD203B41FA5}">
                      <a16:colId xmlns:a16="http://schemas.microsoft.com/office/drawing/2014/main" val="2138248019"/>
                    </a:ext>
                  </a:extLst>
                </a:gridCol>
                <a:gridCol w="6314501">
                  <a:extLst>
                    <a:ext uri="{9D8B030D-6E8A-4147-A177-3AD203B41FA5}">
                      <a16:colId xmlns:a16="http://schemas.microsoft.com/office/drawing/2014/main" val="1007570959"/>
                    </a:ext>
                  </a:extLst>
                </a:gridCol>
              </a:tblGrid>
              <a:tr h="439022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Parameter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612729"/>
                  </a:ext>
                </a:extLst>
              </a:tr>
              <a:tr h="673167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Fluid balance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Variable, usually negative (more output</a:t>
                      </a:r>
                    </a:p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than input)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626956"/>
                  </a:ext>
                </a:extLst>
              </a:tr>
              <a:tr h="673167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Urine output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At least &gt;2 mL/kg/h for two consecutive</a:t>
                      </a:r>
                    </a:p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hours in addition to other parameters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42412"/>
                  </a:ext>
                </a:extLst>
              </a:tr>
              <a:tr h="965848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Serum osmolality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Normal, if the patient has free access to</a:t>
                      </a:r>
                    </a:p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water, or high, &gt;300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mOsmol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/kg, if the</a:t>
                      </a:r>
                    </a:p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patient has limited access to water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679611"/>
                  </a:ext>
                </a:extLst>
              </a:tr>
              <a:tr h="965848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Serum sodium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Normal, if the patient has free access to</a:t>
                      </a:r>
                    </a:p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water, or high, &gt;145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mmol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/L, if the patient</a:t>
                      </a:r>
                    </a:p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has limited access to water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063976"/>
                  </a:ext>
                </a:extLst>
              </a:tr>
              <a:tr h="439022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Urine osmolality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Persistently &lt;300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mOsmol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/L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273454"/>
                  </a:ext>
                </a:extLst>
              </a:tr>
              <a:tr h="439022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Urine specific gravity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Persistently &lt;1.005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722403"/>
                  </a:ext>
                </a:extLst>
              </a:tr>
              <a:tr h="439022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Copeptin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&lt;2.5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pmol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/L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57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102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3966"/>
          </a:xfrm>
        </p:spPr>
        <p:txBody>
          <a:bodyPr/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copeptin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071" y="1661652"/>
            <a:ext cx="9832257" cy="4586747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future:</a:t>
            </a:r>
          </a:p>
          <a:p>
            <a:pPr lvl="1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Copeptin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promising marker that will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likely be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routine diagnostic test in the evaluation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CDI. </a:t>
            </a:r>
          </a:p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Presently: </a:t>
            </a:r>
            <a:endParaRPr lang="en-US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widespread use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 number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about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copeptin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</a:p>
          <a:p>
            <a:pPr lvl="2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Uncertainty about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 time of its measurement after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</a:p>
          <a:p>
            <a:pPr lvl="2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Limited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of the assay 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34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43231" cy="1400530"/>
          </a:xfrm>
        </p:spPr>
        <p:txBody>
          <a:bodyPr/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Predictors for DI after pituitary surgery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393722"/>
            <a:ext cx="4396338" cy="576262"/>
          </a:xfrm>
        </p:spPr>
        <p:txBody>
          <a:bodyPr/>
          <a:lstStyle/>
          <a:p>
            <a:r>
              <a:rPr lang="en-US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Transient and permanent DI: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12" y="2062316"/>
            <a:ext cx="4853540" cy="3741738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Craniopharyngioma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Rathke’s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cleft cysts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Larger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size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postoperative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copeptin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levels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Intraoperative CSF leak. </a:t>
            </a:r>
          </a:p>
          <a:p>
            <a:pPr marL="0" indent="0">
              <a:buNone/>
            </a:pPr>
            <a:r>
              <a:rPr lang="en-US" sz="3300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300" b="1" i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Permenant</a:t>
            </a:r>
            <a:r>
              <a:rPr lang="en-US" sz="3300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Younger age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Reoperation</a:t>
            </a:r>
          </a:p>
          <a:p>
            <a:pPr marL="0" indent="0" algn="ctr">
              <a:buNone/>
            </a:pPr>
            <a:endParaRPr lang="en-US" sz="2400" b="1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423221"/>
            <a:ext cx="4396339" cy="576262"/>
          </a:xfrm>
        </p:spPr>
        <p:txBody>
          <a:bodyPr/>
          <a:lstStyle/>
          <a:p>
            <a:r>
              <a:rPr lang="en-US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Transient DI </a:t>
            </a:r>
            <a:r>
              <a:rPr lang="en-US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24997" y="2062314"/>
            <a:ext cx="4502228" cy="37417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ACTH-producing adenoma 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abnormalities on presentation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Supra-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extension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Gross total resection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Postoperative CSF leak 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postoperative serum sodium of &gt;145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81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80"/>
            <a:ext cx="10515600" cy="712270"/>
          </a:xfrm>
        </p:spPr>
        <p:txBody>
          <a:bodyPr>
            <a:normAutofit/>
          </a:bodyPr>
          <a:lstStyle/>
          <a:p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CDI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29" y="1042220"/>
            <a:ext cx="11009671" cy="5134744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 out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intraoperative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 overload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glycosuria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Acromegaly pts.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experience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urinary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following the resection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pituitary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due to diuresis of excess fluid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 tissues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Approximately 50%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(within 7 days)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(within 90 days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surgery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with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 DI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cessation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thirst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of polyuria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signs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DI recovery.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Periodic monitoring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electrolytes can be useful to confirm DI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recovery</a:t>
            </a: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deprivation tests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not routinely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situation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Delay desmopressin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(DDAVP) dose for a few hours to see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increased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thirst and polyuria persist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DDAVP should be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cautiously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required, especially during the first two weeks postoperatively to avoid hyponatremia due to over replacement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1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51617"/>
          </a:xfrm>
        </p:spPr>
        <p:txBody>
          <a:bodyPr/>
          <a:lstStyle/>
          <a:p>
            <a:r>
              <a:rPr lang="en-US" alt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CDI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504336"/>
            <a:ext cx="10533166" cy="474406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can be managed with desmopressin (</a:t>
            </a:r>
            <a:r>
              <a:rPr lang="en-US" altLang="en-US" sz="3200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DDAVP)</a:t>
            </a:r>
          </a:p>
          <a:p>
            <a:pPr lvl="1">
              <a:lnSpc>
                <a:spcPct val="10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Subcutaneous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intravenous (0.5-2 mcg every 24 hours as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needed)</a:t>
            </a:r>
          </a:p>
          <a:p>
            <a:pPr lvl="1">
              <a:lnSpc>
                <a:spcPct val="10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Intranasal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 mcg metered dose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Oral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formulation (often starting with 0.1-0.2 mg oral as a single dose with doses up to 0.3 mg oral 3 times daily sometimes necessary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patients do not require any therapy as long as they are able to drink to thirst and their serum sodium remains within the normal range.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others, only 1 or 2 DDAVP doses may be needed as an inpatient before the condition resolves.</a:t>
            </a:r>
          </a:p>
          <a:p>
            <a:pPr lvl="1">
              <a:lnSpc>
                <a:spcPct val="150000"/>
              </a:lnSpc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88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916" y="259882"/>
            <a:ext cx="8758989" cy="60198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9688" y="6436184"/>
            <a:ext cx="98947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Diabetes Insipidus following Surgery for Pituitary and </a:t>
            </a:r>
            <a:r>
              <a:rPr lang="en-US" sz="1600" i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Suprasellar</a:t>
            </a:r>
            <a:r>
              <a:rPr lang="en-US" sz="16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454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>
            <a:normAutofit fontScale="90000"/>
          </a:bodyPr>
          <a:lstStyle/>
          <a:p>
            <a:r>
              <a:rPr lang="en-US" sz="4900" b="1" i="1" dirty="0" smtClean="0">
                <a:latin typeface="Times New Roman" charset="0"/>
                <a:ea typeface="Times New Roman" charset="0"/>
              </a:rPr>
              <a:t>SIADH</a:t>
            </a:r>
            <a:r>
              <a:rPr lang="en-US" b="1" i="1" dirty="0" smtClean="0">
                <a:latin typeface="Times New Roman" charset="0"/>
                <a:ea typeface="Times New Roman" charset="0"/>
              </a:rPr>
              <a:t/>
            </a:r>
            <a:br>
              <a:rPr lang="en-US" b="1" i="1" dirty="0" smtClean="0">
                <a:latin typeface="Times New Roman" charset="0"/>
                <a:ea typeface="Times New Roman" charset="0"/>
              </a:rPr>
            </a:br>
            <a:endParaRPr lang="en-US" b="1" i="1" dirty="0">
              <a:latin typeface="Times New Roman" charset="0"/>
              <a:ea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55" y="1178374"/>
            <a:ext cx="10756489" cy="448731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altLang="en-US" sz="28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defined by </a:t>
            </a:r>
            <a:r>
              <a:rPr lang="en-US" altLang="en-US" sz="2800" b="1" i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hyponatraemia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8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hypo-osmolality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inappropriate ADH secretion which results in:</a:t>
            </a:r>
          </a:p>
          <a:p>
            <a:pPr lvl="1">
              <a:lnSpc>
                <a:spcPct val="150000"/>
              </a:lnSpc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Impaired water excretion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despite a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or increased plasma volume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and 9% of patients may also develop isolated SIADH leading to symptomatic and delayed hyponatremia.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sodium level is often checked </a:t>
            </a:r>
            <a:r>
              <a:rPr lang="en-US" altLang="en-US" sz="28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to 8 days postoperatively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typically after the patient has been discharged from the hospital.</a:t>
            </a:r>
          </a:p>
        </p:txBody>
      </p:sp>
    </p:spTree>
    <p:extLst>
      <p:ext uri="{BB962C8B-B14F-4D97-AF65-F5344CB8AC3E}">
        <p14:creationId xmlns:p14="http://schemas.microsoft.com/office/powerpoint/2010/main" val="36333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31" y="198783"/>
            <a:ext cx="11151669" cy="824947"/>
          </a:xfrm>
        </p:spPr>
        <p:txBody>
          <a:bodyPr/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Preoperative management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pituitary 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1499"/>
            <a:ext cx="10515600" cy="4658264"/>
          </a:xfrm>
        </p:spPr>
        <p:txBody>
          <a:bodyPr>
            <a:noAutofit/>
          </a:bodyPr>
          <a:lstStyle/>
          <a:p>
            <a:r>
              <a:rPr lang="en-US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pituitary function:</a:t>
            </a:r>
          </a:p>
          <a:p>
            <a:pPr lvl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pituitary:</a:t>
            </a:r>
          </a:p>
          <a:p>
            <a:pPr marL="822960" lvl="2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FSH, LH, Testosterone, Estradiol (premenopausal)</a:t>
            </a:r>
          </a:p>
          <a:p>
            <a:pPr marL="822960" lvl="2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T4, T3RU, TSH,</a:t>
            </a:r>
          </a:p>
          <a:p>
            <a:pPr marL="822960" lvl="2">
              <a:spcBef>
                <a:spcPts val="0"/>
              </a:spcBef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Prolactin</a:t>
            </a:r>
          </a:p>
          <a:p>
            <a:pPr marL="822960" lvl="2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GH, IGF1</a:t>
            </a:r>
          </a:p>
          <a:p>
            <a:pPr marL="822960" lvl="2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HPAA: ACTH, ITT, SST 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Cozyntropin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test)</a:t>
            </a:r>
          </a:p>
          <a:p>
            <a:pPr lvl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pituitary: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 Intake, Urine Output, Serum Na, Serum  and Urine osmolality</a:t>
            </a:r>
          </a:p>
          <a:p>
            <a:r>
              <a:rPr lang="en-US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visual dysfunction:</a:t>
            </a:r>
          </a:p>
          <a:p>
            <a:pPr marL="822960" lvl="2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acuity </a:t>
            </a:r>
          </a:p>
          <a:p>
            <a:pPr marL="822960" lvl="2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Complaints of blurriness</a:t>
            </a:r>
          </a:p>
          <a:p>
            <a:pPr marL="822960" lvl="2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vision</a:t>
            </a:r>
          </a:p>
          <a:p>
            <a:pPr marL="822960" lvl="2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 field dysfunction</a:t>
            </a:r>
          </a:p>
          <a:p>
            <a:r>
              <a:rPr lang="en-US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neurological dysfunction </a:t>
            </a:r>
          </a:p>
        </p:txBody>
      </p:sp>
    </p:spTree>
    <p:extLst>
      <p:ext uri="{BB962C8B-B14F-4D97-AF65-F5344CB8AC3E}">
        <p14:creationId xmlns:p14="http://schemas.microsoft.com/office/powerpoint/2010/main" val="29144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dirty="0">
                <a:latin typeface="Times New Roman" charset="0"/>
                <a:ea typeface="Times New Roman" charset="0"/>
              </a:rPr>
              <a:t>SIADH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02658"/>
            <a:ext cx="10906791" cy="464574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Hyponatremia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neurosurgery:</a:t>
            </a:r>
          </a:p>
          <a:p>
            <a:pPr lvl="1">
              <a:lnSpc>
                <a:spcPct val="15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attributed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SIADH</a:t>
            </a:r>
          </a:p>
          <a:p>
            <a:pPr lvl="1">
              <a:lnSpc>
                <a:spcPct val="150000"/>
              </a:lnSpc>
            </a:pPr>
            <a:r>
              <a:rPr lang="en-US" altLang="en-US" sz="2800" b="1" i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Hypocortisolism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8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Cerebral salt wasting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been reported.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of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SIADH from the other causes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Presence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metabolic alkalosis and a high FE uric acid (usually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403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/>
          <a:lstStyle/>
          <a:p>
            <a:r>
              <a:rPr lang="en-US" sz="4400" b="1" i="1" dirty="0" smtClean="0">
                <a:latin typeface="Times New Roman" charset="0"/>
                <a:ea typeface="Times New Roman" charset="0"/>
              </a:rPr>
              <a:t>Management of SIADH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1965"/>
            <a:ext cx="10515600" cy="5432964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32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Mild hyponatremia </a:t>
            </a:r>
            <a:r>
              <a:rPr lang="en-US" altLang="en-US" sz="3200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(130-135 </a:t>
            </a:r>
            <a:r>
              <a:rPr lang="en-US" altLang="en-US" sz="3200" b="1" i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mmol</a:t>
            </a:r>
            <a:r>
              <a:rPr lang="en-US" altLang="en-US" sz="32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/L) </a:t>
            </a:r>
            <a:r>
              <a:rPr lang="en-US" altLang="en-US" sz="3200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 restriction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an outpatient</a:t>
            </a:r>
          </a:p>
          <a:p>
            <a:r>
              <a:rPr lang="en-US" altLang="en-US" dirty="0"/>
              <a:t> </a:t>
            </a:r>
            <a:r>
              <a:rPr lang="en-US" altLang="en-US" sz="32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symptomatic hyponatremia(typically &lt;125 </a:t>
            </a:r>
            <a:r>
              <a:rPr lang="en-US" altLang="en-US" sz="3200" b="1" i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mmol</a:t>
            </a:r>
            <a:r>
              <a:rPr lang="en-US" altLang="en-US" sz="32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/L) :</a:t>
            </a:r>
          </a:p>
          <a:p>
            <a:pPr lvl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Hospitalization for more aggressive management including: </a:t>
            </a:r>
          </a:p>
          <a:p>
            <a:pPr lvl="2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 restriction</a:t>
            </a:r>
          </a:p>
          <a:p>
            <a:pPr lvl="2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Hypertonic saline</a:t>
            </a:r>
          </a:p>
          <a:p>
            <a:pPr lvl="2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of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Vaptans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competitive antagonists of vasopressin receptors. </a:t>
            </a:r>
          </a:p>
          <a:p>
            <a:pPr lvl="1"/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Vaptans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severe hyponatremia:</a:t>
            </a:r>
          </a:p>
          <a:p>
            <a:pPr lvl="2"/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and potentially lead to shorter hospital stays</a:t>
            </a:r>
            <a:r>
              <a:rPr lang="en-US" alt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with hypertonic saline was commenced</a:t>
            </a:r>
          </a:p>
          <a:p>
            <a:pPr>
              <a:lnSpc>
                <a:spcPct val="120000"/>
              </a:lnSpc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discontinuing hypertonic saline at 133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mmol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/L, fluid restriction increased serum sodium further to 136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mmol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/L.</a:t>
            </a:r>
          </a:p>
          <a:p>
            <a:pPr lvl="1">
              <a:lnSpc>
                <a:spcPct val="120000"/>
              </a:lnSpc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021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87" y="198783"/>
            <a:ext cx="10931013" cy="755375"/>
          </a:xfrm>
        </p:spPr>
        <p:txBody>
          <a:bodyPr>
            <a:normAutofit/>
          </a:bodyPr>
          <a:lstStyle/>
          <a:p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Cerebral Salt Wasting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77" y="954158"/>
            <a:ext cx="11147323" cy="576127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CSW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defined by the development of </a:t>
            </a:r>
            <a:r>
              <a:rPr lang="en-US" altLang="en-US" sz="28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extracellular volume depletion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8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 sodium transport abnormality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8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intracranial disease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8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appropriate adrenal and thyroid status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8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 :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unclear</a:t>
            </a:r>
          </a:p>
          <a:p>
            <a:pPr lvl="1"/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presence of natriuretic peptides (atrial NP and brain NP) released from the injured brain </a:t>
            </a:r>
          </a:p>
          <a:p>
            <a:pPr lvl="1"/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sympathetic stimulation to the kidney can lead to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CSW</a:t>
            </a:r>
          </a:p>
          <a:p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Natriuretic 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peptides: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polypeptides which cause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natriuresis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diuresis, vasodilation, and suppression of renin, aldosterone and ADH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secretion</a:t>
            </a:r>
          </a:p>
          <a:p>
            <a:r>
              <a:rPr lang="en-US" altLang="en-US" sz="3300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Treatment: 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 repletion with normal saline and oral salt replacement.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refractory cases:</a:t>
            </a:r>
          </a:p>
          <a:p>
            <a:pPr lvl="2"/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Fudrocortisone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used with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for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hypokalemia, fluid overload, and hypertension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796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68" y="176982"/>
            <a:ext cx="10009237" cy="1455174"/>
          </a:xfrm>
        </p:spPr>
        <p:txBody>
          <a:bodyPr/>
          <a:lstStyle/>
          <a:p>
            <a:r>
              <a:rPr lang="en-US" altLang="en-US" sz="4000" b="1" i="1" dirty="0">
                <a:latin typeface="Times New Roman" charset="0"/>
                <a:ea typeface="Times New Roman" charset="0"/>
              </a:rPr>
              <a:t>Clinical and biochemical differences between SIADH and CSW</a:t>
            </a:r>
            <a:endParaRPr lang="en-US" sz="40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894790"/>
              </p:ext>
            </p:extLst>
          </p:nvPr>
        </p:nvGraphicFramePr>
        <p:xfrm>
          <a:off x="668595" y="1710813"/>
          <a:ext cx="9920746" cy="5070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4998">
                  <a:extLst>
                    <a:ext uri="{9D8B030D-6E8A-4147-A177-3AD203B41FA5}">
                      <a16:colId xmlns:a16="http://schemas.microsoft.com/office/drawing/2014/main" val="1272392677"/>
                    </a:ext>
                  </a:extLst>
                </a:gridCol>
                <a:gridCol w="3518833">
                  <a:extLst>
                    <a:ext uri="{9D8B030D-6E8A-4147-A177-3AD203B41FA5}">
                      <a16:colId xmlns:a16="http://schemas.microsoft.com/office/drawing/2014/main" val="3265902488"/>
                    </a:ext>
                  </a:extLst>
                </a:gridCol>
                <a:gridCol w="3306915">
                  <a:extLst>
                    <a:ext uri="{9D8B030D-6E8A-4147-A177-3AD203B41FA5}">
                      <a16:colId xmlns:a16="http://schemas.microsoft.com/office/drawing/2014/main" val="1793049918"/>
                    </a:ext>
                  </a:extLst>
                </a:gridCol>
              </a:tblGrid>
              <a:tr h="487177">
                <a:tc>
                  <a:txBody>
                    <a:bodyPr/>
                    <a:lstStyle/>
                    <a:p>
                      <a:pPr algn="ctr" rtl="1"/>
                      <a:endParaRPr lang="en-US" altLang="en-US" b="1" dirty="0">
                        <a:solidFill>
                          <a:srgbClr val="FFFFFF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sz="2000" b="1" dirty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SIADH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sz="2000" b="1" dirty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CSW</a:t>
                      </a:r>
                    </a:p>
                  </a:txBody>
                  <a:tcPr marL="77801" marR="77801"/>
                </a:tc>
                <a:extLst>
                  <a:ext uri="{0D108BD9-81ED-4DB2-BD59-A6C34878D82A}">
                    <a16:rowId xmlns:a16="http://schemas.microsoft.com/office/drawing/2014/main" val="2504630504"/>
                  </a:ext>
                </a:extLst>
              </a:tr>
              <a:tr h="487177"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b="1" dirty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Body weight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dirty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I</a:t>
                      </a:r>
                      <a:r>
                        <a:rPr lang="en-US" altLang="en-US" dirty="0" smtClean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ncreased</a:t>
                      </a:r>
                      <a:endParaRPr lang="en-US" altLang="en-US" dirty="0"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dirty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S</a:t>
                      </a:r>
                      <a:r>
                        <a:rPr lang="en-US" altLang="en-US" dirty="0" smtClean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ame </a:t>
                      </a:r>
                      <a:r>
                        <a:rPr lang="en-US" altLang="en-US" dirty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or decreased</a:t>
                      </a:r>
                    </a:p>
                  </a:txBody>
                  <a:tcPr marL="77801" marR="77801"/>
                </a:tc>
                <a:extLst>
                  <a:ext uri="{0D108BD9-81ED-4DB2-BD59-A6C34878D82A}">
                    <a16:rowId xmlns:a16="http://schemas.microsoft.com/office/drawing/2014/main" val="4003488173"/>
                  </a:ext>
                </a:extLst>
              </a:tr>
              <a:tr h="487177"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b="1" dirty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Plasma volume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dirty="0" smtClean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High</a:t>
                      </a:r>
                      <a:endParaRPr lang="en-US" altLang="en-US" dirty="0"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dirty="0" smtClean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Low</a:t>
                      </a:r>
                      <a:endParaRPr lang="en-US" altLang="en-US" dirty="0"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77801" marR="77801"/>
                </a:tc>
                <a:extLst>
                  <a:ext uri="{0D108BD9-81ED-4DB2-BD59-A6C34878D82A}">
                    <a16:rowId xmlns:a16="http://schemas.microsoft.com/office/drawing/2014/main" val="1027084834"/>
                  </a:ext>
                </a:extLst>
              </a:tr>
              <a:tr h="686346"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b="1" dirty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Evidence of volume depletion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dirty="0" smtClean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No</a:t>
                      </a:r>
                      <a:endParaRPr lang="en-US" altLang="en-US" dirty="0"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dirty="0" smtClean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Yes</a:t>
                      </a:r>
                      <a:endParaRPr lang="en-US" altLang="en-US" dirty="0"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77801" marR="77801"/>
                </a:tc>
                <a:extLst>
                  <a:ext uri="{0D108BD9-81ED-4DB2-BD59-A6C34878D82A}">
                    <a16:rowId xmlns:a16="http://schemas.microsoft.com/office/drawing/2014/main" val="3078988227"/>
                  </a:ext>
                </a:extLst>
              </a:tr>
              <a:tr h="487177"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b="1" dirty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Central venous pressure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dirty="0" smtClean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Same </a:t>
                      </a:r>
                      <a:r>
                        <a:rPr lang="en-US" altLang="en-US" dirty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or increased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dirty="0" smtClean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Decreased</a:t>
                      </a:r>
                      <a:endParaRPr lang="en-US" altLang="en-US" dirty="0"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77801" marR="77801"/>
                </a:tc>
                <a:extLst>
                  <a:ext uri="{0D108BD9-81ED-4DB2-BD59-A6C34878D82A}">
                    <a16:rowId xmlns:a16="http://schemas.microsoft.com/office/drawing/2014/main" val="3846956183"/>
                  </a:ext>
                </a:extLst>
              </a:tr>
              <a:tr h="487177"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b="1" dirty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Plasma sodium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dirty="0" smtClean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Low</a:t>
                      </a:r>
                      <a:endParaRPr lang="en-US" altLang="en-US" dirty="0"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dirty="0" smtClean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Low</a:t>
                      </a:r>
                      <a:endParaRPr lang="en-US" altLang="en-US" dirty="0"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77801" marR="77801"/>
                </a:tc>
                <a:extLst>
                  <a:ext uri="{0D108BD9-81ED-4DB2-BD59-A6C34878D82A}">
                    <a16:rowId xmlns:a16="http://schemas.microsoft.com/office/drawing/2014/main" val="3939532325"/>
                  </a:ext>
                </a:extLst>
              </a:tr>
              <a:tr h="487177"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b="1" dirty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Urine sodium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dirty="0" smtClean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High</a:t>
                      </a:r>
                      <a:endParaRPr lang="en-US" altLang="en-US" dirty="0"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dirty="0" smtClean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High</a:t>
                      </a:r>
                      <a:endParaRPr lang="en-US" altLang="en-US" dirty="0"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77801" marR="77801"/>
                </a:tc>
                <a:extLst>
                  <a:ext uri="{0D108BD9-81ED-4DB2-BD59-A6C34878D82A}">
                    <a16:rowId xmlns:a16="http://schemas.microsoft.com/office/drawing/2014/main" val="2424231291"/>
                  </a:ext>
                </a:extLst>
              </a:tr>
              <a:tr h="487177"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b="1" dirty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Net sodium loss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dirty="0" smtClean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Normal</a:t>
                      </a:r>
                      <a:endParaRPr lang="en-US" altLang="en-US" dirty="0"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dirty="0" smtClean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High</a:t>
                      </a:r>
                      <a:endParaRPr lang="en-US" altLang="en-US" dirty="0"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77801" marR="77801"/>
                </a:tc>
                <a:extLst>
                  <a:ext uri="{0D108BD9-81ED-4DB2-BD59-A6C34878D82A}">
                    <a16:rowId xmlns:a16="http://schemas.microsoft.com/office/drawing/2014/main" val="3885056470"/>
                  </a:ext>
                </a:extLst>
              </a:tr>
              <a:tr h="487177"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b="1" dirty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Urine output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dirty="0" smtClean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Usually </a:t>
                      </a:r>
                      <a:r>
                        <a:rPr lang="en-US" altLang="en-US" dirty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low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dirty="0" smtClean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Very </a:t>
                      </a:r>
                      <a:r>
                        <a:rPr lang="en-US" altLang="en-US" dirty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high</a:t>
                      </a:r>
                    </a:p>
                  </a:txBody>
                  <a:tcPr marL="77801" marR="77801"/>
                </a:tc>
                <a:extLst>
                  <a:ext uri="{0D108BD9-81ED-4DB2-BD59-A6C34878D82A}">
                    <a16:rowId xmlns:a16="http://schemas.microsoft.com/office/drawing/2014/main" val="2659814293"/>
                  </a:ext>
                </a:extLst>
              </a:tr>
              <a:tr h="487177"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b="1" dirty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Plasma osmolality </a:t>
                      </a: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dirty="0" smtClean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Low</a:t>
                      </a:r>
                      <a:endParaRPr lang="en-US" altLang="en-US" dirty="0"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dirty="0" smtClean="0"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</a:rPr>
                        <a:t>Low</a:t>
                      </a:r>
                      <a:endParaRPr lang="en-US" altLang="en-US" dirty="0"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</a:endParaRPr>
                    </a:p>
                  </a:txBody>
                  <a:tcPr marL="77801" marR="77801"/>
                </a:tc>
                <a:extLst>
                  <a:ext uri="{0D108BD9-81ED-4DB2-BD59-A6C34878D82A}">
                    <a16:rowId xmlns:a16="http://schemas.microsoft.com/office/drawing/2014/main" val="448829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3562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81" y="365125"/>
            <a:ext cx="11176819" cy="1024763"/>
          </a:xfrm>
        </p:spPr>
        <p:txBody>
          <a:bodyPr>
            <a:normAutofit fontScale="90000"/>
          </a:bodyPr>
          <a:lstStyle/>
          <a:p>
            <a:r>
              <a:rPr lang="en-US" altLang="en-US" b="1" i="1" dirty="0" err="1">
                <a:latin typeface="Times New Roman" panose="02020603050405020304" pitchFamily="18" charset="0"/>
                <a:ea typeface="msgothic"/>
                <a:cs typeface="Times New Roman" panose="02020603050405020304" pitchFamily="18" charset="0"/>
              </a:rPr>
              <a:t>Triphasic</a:t>
            </a:r>
            <a:r>
              <a:rPr lang="en-US" altLang="en-US" b="1" i="1" dirty="0">
                <a:latin typeface="Times New Roman" panose="02020603050405020304" pitchFamily="18" charset="0"/>
                <a:ea typeface="msgothic"/>
                <a:cs typeface="Times New Roman" panose="02020603050405020304" pitchFamily="18" charset="0"/>
              </a:rPr>
              <a:t> serum sodium course after </a:t>
            </a:r>
            <a:r>
              <a:rPr lang="en-US" altLang="en-US" b="1" i="1" dirty="0" smtClean="0">
                <a:latin typeface="Times New Roman" panose="02020603050405020304" pitchFamily="18" charset="0"/>
                <a:ea typeface="msgothic"/>
                <a:cs typeface="Times New Roman" panose="02020603050405020304" pitchFamily="18" charset="0"/>
              </a:rPr>
              <a:t>neurosurgery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ea typeface="msgothic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0">
          <a:blip r:embed="rId2">
            <a:extLst/>
          </a:blip>
          <a:stretch>
            <a:fillRect/>
          </a:stretch>
        </p:blipFill>
        <p:spPr>
          <a:xfrm>
            <a:off x="1808239" y="1524000"/>
            <a:ext cx="8486946" cy="47244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0" y="6413577"/>
            <a:ext cx="6716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b="1" i="1" dirty="0" err="1">
                <a:latin typeface="Times New Roman" panose="02020603050405020304" pitchFamily="18" charset="0"/>
                <a:ea typeface="msgothic"/>
                <a:cs typeface="Times New Roman" panose="02020603050405020304" pitchFamily="18" charset="0"/>
              </a:rPr>
              <a:t>Ewout</a:t>
            </a:r>
            <a:r>
              <a:rPr lang="en-US" altLang="en-US" b="1" i="1" dirty="0">
                <a:latin typeface="Times New Roman" panose="02020603050405020304" pitchFamily="18" charset="0"/>
                <a:ea typeface="msgothic"/>
                <a:cs typeface="Times New Roman" panose="02020603050405020304" pitchFamily="18" charset="0"/>
              </a:rPr>
              <a:t> J. Hoorn, and Robert </a:t>
            </a:r>
            <a:r>
              <a:rPr lang="en-US" altLang="en-US" b="1" i="1" dirty="0" err="1">
                <a:latin typeface="Times New Roman" panose="02020603050405020304" pitchFamily="18" charset="0"/>
                <a:ea typeface="msgothic"/>
                <a:cs typeface="Times New Roman" panose="02020603050405020304" pitchFamily="18" charset="0"/>
              </a:rPr>
              <a:t>Zietse</a:t>
            </a:r>
            <a:r>
              <a:rPr lang="en-US" altLang="en-US" b="1" i="1" dirty="0">
                <a:latin typeface="Times New Roman" panose="02020603050405020304" pitchFamily="18" charset="0"/>
                <a:ea typeface="msgothic"/>
                <a:cs typeface="Times New Roman" panose="02020603050405020304" pitchFamily="18" charset="0"/>
              </a:rPr>
              <a:t> NDT Plus 2010;3:42-44</a:t>
            </a:r>
          </a:p>
        </p:txBody>
      </p:sp>
    </p:spTree>
    <p:extLst>
      <p:ext uri="{BB962C8B-B14F-4D97-AF65-F5344CB8AC3E}">
        <p14:creationId xmlns:p14="http://schemas.microsoft.com/office/powerpoint/2010/main" val="30582028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adrenal </a:t>
            </a:r>
            <a:r>
              <a:rPr lang="en-US" alt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insufficiency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needs a definitive test of their HPA axis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test should be performed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is the optimal time to perform the test?</a:t>
            </a:r>
          </a:p>
        </p:txBody>
      </p:sp>
    </p:spTree>
    <p:extLst>
      <p:ext uri="{BB962C8B-B14F-4D97-AF65-F5344CB8AC3E}">
        <p14:creationId xmlns:p14="http://schemas.microsoft.com/office/powerpoint/2010/main" val="33275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49" y="274638"/>
            <a:ext cx="10943304" cy="1143000"/>
          </a:xfrm>
        </p:spPr>
        <p:txBody>
          <a:bodyPr>
            <a:no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needs a definitive test of their HPA axis?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123" y="1417638"/>
            <a:ext cx="10707329" cy="483076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decision regarding ongoing GC replacement should initially be based on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8:00am plasma cortisol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(MSC)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early postoperative period </a:t>
            </a:r>
          </a:p>
          <a:p>
            <a:r>
              <a:rPr lang="en-US" sz="3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of measurements: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cortisol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should be measured: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patients not treated with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glucocorticoids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day 1–3 </a:t>
            </a:r>
          </a:p>
          <a:p>
            <a:pPr lvl="2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patients covered with GC for the initial 48h: </a:t>
            </a:r>
          </a:p>
          <a:p>
            <a:pPr lvl="2"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day 3–5</a:t>
            </a:r>
          </a:p>
        </p:txBody>
      </p:sp>
    </p:spTree>
    <p:extLst>
      <p:ext uri="{BB962C8B-B14F-4D97-AF65-F5344CB8AC3E}">
        <p14:creationId xmlns:p14="http://schemas.microsoft.com/office/powerpoint/2010/main" val="161970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56" y="471000"/>
            <a:ext cx="10530348" cy="1049791"/>
          </a:xfrm>
        </p:spPr>
        <p:txBody>
          <a:bodyPr>
            <a:no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needs a definitive test of their HPA axis?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376" y="1915266"/>
            <a:ext cx="10626571" cy="4195481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an 0800 h plasma cortisol of </a:t>
            </a:r>
            <a:r>
              <a:rPr lang="en-US" sz="32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&gt;450 nm/l (16.5 µg/dl)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postoperatively have an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extremely low risk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adrenal insufficiency and should be regarded as having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HPA axis function.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130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2" y="365126"/>
            <a:ext cx="10911348" cy="1213418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needs a definitive test of their HPA axis?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53415"/>
            <a:ext cx="10846869" cy="47235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an 8:00am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Cortisol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 of </a:t>
            </a:r>
            <a:r>
              <a:rPr lang="en-US" sz="32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&lt;100 nm/l (3.7µg/dl)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almost invariably ACTH deficient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patients should receive standard maintenance doses of GC (12–15 mg/m2/d)</a:t>
            </a:r>
          </a:p>
        </p:txBody>
      </p:sp>
    </p:spTree>
    <p:extLst>
      <p:ext uri="{BB962C8B-B14F-4D97-AF65-F5344CB8AC3E}">
        <p14:creationId xmlns:p14="http://schemas.microsoft.com/office/powerpoint/2010/main" val="21935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5" y="452718"/>
            <a:ext cx="10078065" cy="1400530"/>
          </a:xfrm>
        </p:spPr>
        <p:txBody>
          <a:bodyPr>
            <a:norm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needs a definitive test of their HPA axis?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935" y="1853248"/>
            <a:ext cx="10726994" cy="454755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cortisol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levels between </a:t>
            </a:r>
            <a:r>
              <a:rPr lang="en-US" sz="3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and 250 nm/l (3.7-9.2µg/dl)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possibly ACTH deficient and should be treated with a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morning dose of hydrocortisone (10–20 mg),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instructions to increase levels during times of illness or other stress, until definitive testing of the HPA axis is performed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1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58" y="295552"/>
            <a:ext cx="1033753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eoperative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pituitary 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89" y="1732548"/>
            <a:ext cx="10626291" cy="45158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important assessments are to determine the </a:t>
            </a:r>
            <a:r>
              <a:rPr lang="en-US" sz="32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for GC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thyroid hormone replacement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the patient undergoes the stress of anesthesia and surgery.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need for other hormone replacements should be determined after resection of the pituitary lesion.</a:t>
            </a:r>
          </a:p>
        </p:txBody>
      </p:sp>
    </p:spTree>
    <p:extLst>
      <p:ext uri="{BB962C8B-B14F-4D97-AF65-F5344CB8AC3E}">
        <p14:creationId xmlns:p14="http://schemas.microsoft.com/office/powerpoint/2010/main" val="22829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35" y="452718"/>
            <a:ext cx="10068233" cy="992624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needs a definitive test of their HPA axis?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135" y="1759974"/>
            <a:ext cx="11434917" cy="47932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cortisol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levels </a:t>
            </a:r>
            <a:r>
              <a:rPr lang="en-US" sz="3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250 and 450 nm/l (9.2- 16.5µg/d)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unlikely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ACTH deficient but may require definitive testing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not receive replacement GC therapy but should be given a supply of H.C. tablets and instructions for their </a:t>
            </a:r>
            <a:r>
              <a:rPr lang="en-US" sz="32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during stress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until a definitive test has been performed.</a:t>
            </a:r>
          </a:p>
        </p:txBody>
      </p:sp>
    </p:spTree>
    <p:extLst>
      <p:ext uri="{BB962C8B-B14F-4D97-AF65-F5344CB8AC3E}">
        <p14:creationId xmlns:p14="http://schemas.microsoft.com/office/powerpoint/2010/main" val="22633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needs a definitive test of their HPA axis? (Cont’d)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139" y="1981199"/>
            <a:ext cx="10002539" cy="402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45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9525000" cy="1143000"/>
          </a:xfrm>
        </p:spPr>
        <p:txBody>
          <a:bodyPr>
            <a:noAutofit/>
          </a:bodyPr>
          <a:lstStyle/>
          <a:p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test should be performed?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1337188"/>
            <a:ext cx="9400924" cy="4911212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ITT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Overnight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metyrapone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Glucagon stimulation test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CRH test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ACTH 1–24 test (short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synachten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 serum cortisol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90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9789"/>
          </a:xfrm>
        </p:spPr>
        <p:txBody>
          <a:bodyPr>
            <a:normAutofit/>
          </a:bodyPr>
          <a:lstStyle/>
          <a:p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Insulin Tolerance Test (ITT)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26" y="1563330"/>
            <a:ext cx="10520516" cy="468507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b="1" i="1" dirty="0" smtClean="0"/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 standard test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normal HPA function</a:t>
            </a: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Despite a low incidence of serious adverse events, many clinicians are reluctant to subject their patients to ITT</a:t>
            </a:r>
          </a:p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ITT contraindication:</a:t>
            </a:r>
          </a:p>
          <a:p>
            <a:pPr lvl="1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IHD</a:t>
            </a:r>
          </a:p>
          <a:p>
            <a:pPr lvl="1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Arrhythmia </a:t>
            </a:r>
          </a:p>
          <a:p>
            <a:pPr lvl="1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Epilepsy </a:t>
            </a:r>
          </a:p>
          <a:p>
            <a:pPr lvl="1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Over-65 age(should be used with caution) </a:t>
            </a: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time consuming for nursing and medical staff</a:t>
            </a: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consumable and assay costs</a:t>
            </a:r>
          </a:p>
        </p:txBody>
      </p:sp>
    </p:spTree>
    <p:extLst>
      <p:ext uri="{BB962C8B-B14F-4D97-AF65-F5344CB8AC3E}">
        <p14:creationId xmlns:p14="http://schemas.microsoft.com/office/powerpoint/2010/main" val="6634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732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Overnight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metyrapone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272" y="1512143"/>
            <a:ext cx="10343534" cy="4195481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mg/kg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metyrapone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taken at 2400 h, with food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cortisol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11-DOC are measured at 0800 h on the morning after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metyrapone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administration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response is 11-DOC level &gt;200nm (7µg/dl)</a:t>
            </a:r>
          </a:p>
        </p:txBody>
      </p:sp>
    </p:spTree>
    <p:extLst>
      <p:ext uri="{BB962C8B-B14F-4D97-AF65-F5344CB8AC3E}">
        <p14:creationId xmlns:p14="http://schemas.microsoft.com/office/powerpoint/2010/main" val="31560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2624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Glucagon stimulation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82994"/>
            <a:ext cx="11319747" cy="4665405"/>
          </a:xfrm>
        </p:spPr>
        <p:txBody>
          <a:bodyPr/>
          <a:lstStyle/>
          <a:p>
            <a:pPr lvl="1"/>
            <a:endParaRPr lang="en-US" dirty="0" smtClean="0"/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recommended dose is 1 mg/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criteria for an adequate peak cortisol response is </a:t>
            </a:r>
            <a:r>
              <a:rPr lang="en-US" sz="32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&gt;500 nm (18 </a:t>
            </a:r>
            <a:r>
              <a:rPr lang="en-US" sz="32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micg</a:t>
            </a:r>
            <a:r>
              <a:rPr lang="en-US" sz="32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/dl)</a:t>
            </a:r>
          </a:p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CRH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test: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setting of pituitary disease is inferior to that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basal 0800 h cortisol</a:t>
            </a:r>
          </a:p>
          <a:p>
            <a:pPr lvl="1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recommend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6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77" y="274638"/>
            <a:ext cx="10232923" cy="1143000"/>
          </a:xfrm>
        </p:spPr>
        <p:txBody>
          <a:bodyPr>
            <a:no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ACTH 1–24 test (short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synachten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135" y="1825625"/>
            <a:ext cx="11267768" cy="4351338"/>
          </a:xfrm>
        </p:spPr>
        <p:txBody>
          <a:bodyPr>
            <a:normAutofit lnSpcReduction="10000"/>
          </a:bodyPr>
          <a:lstStyle/>
          <a:p>
            <a:pPr lvl="1"/>
            <a:endParaRPr lang="en-US" sz="3200" dirty="0"/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early postoperative period is not the investigation of choice (inability of this test to detect recent onset ACTH deficiency)</a:t>
            </a:r>
          </a:p>
          <a:p>
            <a:pPr lvl="1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Commonly, in North America, where access to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metyrapone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be difficult, an ACTH 1–24 test is performed at the </a:t>
            </a:r>
            <a:r>
              <a:rPr lang="en-US" sz="3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6-wk time 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3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35" y="305490"/>
            <a:ext cx="11022282" cy="1325563"/>
          </a:xfrm>
        </p:spPr>
        <p:txBody>
          <a:bodyPr>
            <a:no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is the optimal time to perform the test?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116" y="1278194"/>
            <a:ext cx="10845301" cy="497020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literature is unable to give any fixed time-point.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studies that have examined the HPA axis by ITT or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metyrapone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testing </a:t>
            </a:r>
            <a:r>
              <a:rPr lang="en-US" sz="3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7 and 14 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surgery show a strong predictive value between these results and the need for long-term GC requirement.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alternative is to routinely perform a definitive dynamic test of pituitary function </a:t>
            </a:r>
            <a:r>
              <a:rPr lang="en-US" sz="3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4 and 6 wk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postoperatively</a:t>
            </a:r>
          </a:p>
        </p:txBody>
      </p:sp>
    </p:spTree>
    <p:extLst>
      <p:ext uri="{BB962C8B-B14F-4D97-AF65-F5344CB8AC3E}">
        <p14:creationId xmlns:p14="http://schemas.microsoft.com/office/powerpoint/2010/main" val="16837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595" y="111411"/>
            <a:ext cx="7531508" cy="622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2166730" y="178906"/>
            <a:ext cx="2429084" cy="1846659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solidFill>
              <a:srgbClr val="FFFFFF"/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charset="2"/>
              <a:buChar char="n"/>
              <a:defRPr sz="3200">
                <a:solidFill>
                  <a:srgbClr val="FFFFFF"/>
                </a:solidFill>
                <a:latin typeface="Tahoma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–"/>
              <a:defRPr sz="2800">
                <a:solidFill>
                  <a:srgbClr val="FFFFFF"/>
                </a:solidFill>
                <a:latin typeface="Tahoma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Char char="§"/>
              <a:defRPr sz="2400">
                <a:solidFill>
                  <a:srgbClr val="FFFFFF"/>
                </a:solidFill>
                <a:latin typeface="Tahoma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Tahoma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Char char="§"/>
              <a:defRPr sz="2000">
                <a:solidFill>
                  <a:srgbClr val="FFFFFF"/>
                </a:solidFill>
                <a:latin typeface="Tahoma" charset="0"/>
              </a:defRPr>
            </a:lvl5pPr>
          </a:lstStyle>
          <a:p>
            <a:pPr algn="ctr"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16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Preoperative</a:t>
            </a:r>
          </a:p>
          <a:p>
            <a:pPr algn="ctr"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16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Hormonal Evaluation:</a:t>
            </a:r>
          </a:p>
          <a:p>
            <a:pPr algn="ctr"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16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Adrenal </a:t>
            </a:r>
          </a:p>
          <a:p>
            <a:pPr algn="ctr"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16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Thyroid</a:t>
            </a:r>
          </a:p>
          <a:p>
            <a:pPr algn="ctr"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16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Gonad</a:t>
            </a:r>
          </a:p>
          <a:p>
            <a:pPr algn="ctr"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16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GH axis</a:t>
            </a:r>
          </a:p>
          <a:p>
            <a:pPr algn="ctr"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16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Prolactin</a:t>
            </a:r>
            <a:r>
              <a:rPr lang="en-US" altLang="en-US" sz="1800" dirty="0">
                <a:solidFill>
                  <a:schemeClr val="tx1"/>
                </a:solidFill>
                <a:ea typeface="Arial" charset="0"/>
              </a:rPr>
              <a:t> </a:t>
            </a:r>
          </a:p>
        </p:txBody>
      </p:sp>
      <p:sp>
        <p:nvSpPr>
          <p:cNvPr id="3" name="Right Arrow 2"/>
          <p:cNvSpPr>
            <a:spLocks/>
          </p:cNvSpPr>
          <p:nvPr/>
        </p:nvSpPr>
        <p:spPr>
          <a:xfrm>
            <a:off x="4718810" y="642938"/>
            <a:ext cx="857250" cy="21431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anchor="ctr"/>
          <a:lstStyle/>
          <a:p>
            <a:pPr algn="ctr"/>
            <a:endParaRPr lang="en-US" altLang="en-US" dirty="0"/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5738814" y="271466"/>
            <a:ext cx="4727090" cy="58477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solidFill>
              <a:srgbClr val="FFFFFF"/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charset="2"/>
              <a:buChar char="n"/>
              <a:defRPr sz="3200">
                <a:solidFill>
                  <a:srgbClr val="FFFFFF"/>
                </a:solidFill>
                <a:latin typeface="Tahoma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–"/>
              <a:defRPr sz="2800">
                <a:solidFill>
                  <a:srgbClr val="FFFFFF"/>
                </a:solidFill>
                <a:latin typeface="Tahoma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Char char="§"/>
              <a:defRPr sz="2400">
                <a:solidFill>
                  <a:srgbClr val="FFFFFF"/>
                </a:solidFill>
                <a:latin typeface="Tahoma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Tahoma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Char char="§"/>
              <a:defRPr sz="2000">
                <a:solidFill>
                  <a:srgbClr val="FFFFFF"/>
                </a:solidFill>
                <a:latin typeface="Tahoma" charset="0"/>
              </a:defRPr>
            </a:lvl5pPr>
          </a:lstStyle>
          <a:p>
            <a:pPr algn="ctr"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16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Replace thyroid and adrenal hormones if insufficincy detected prepoperatively </a:t>
            </a: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6056243" y="1303271"/>
            <a:ext cx="4091609" cy="58477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solidFill>
              <a:srgbClr val="FFFFFF"/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charset="2"/>
              <a:buChar char="n"/>
              <a:defRPr sz="3200">
                <a:solidFill>
                  <a:srgbClr val="FFFFFF"/>
                </a:solidFill>
                <a:latin typeface="Tahoma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–"/>
              <a:defRPr sz="2800">
                <a:solidFill>
                  <a:srgbClr val="FFFFFF"/>
                </a:solidFill>
                <a:latin typeface="Tahoma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Char char="§"/>
              <a:defRPr sz="2400">
                <a:solidFill>
                  <a:srgbClr val="FFFFFF"/>
                </a:solidFill>
                <a:latin typeface="Tahoma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Tahoma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Char char="§"/>
              <a:defRPr sz="2000">
                <a:solidFill>
                  <a:srgbClr val="FFFFFF"/>
                </a:solidFill>
                <a:latin typeface="Tahoma" charset="0"/>
              </a:defRPr>
            </a:lvl5pPr>
          </a:lstStyle>
          <a:p>
            <a:pPr algn="ctr"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16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Transsphenoidal surgery </a:t>
            </a:r>
          </a:p>
          <a:p>
            <a:pPr algn="just"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16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Perioperative stress dose steroids if indicated</a:t>
            </a:r>
          </a:p>
        </p:txBody>
      </p:sp>
      <p:sp>
        <p:nvSpPr>
          <p:cNvPr id="6" name="Down Arrow 5"/>
          <p:cNvSpPr>
            <a:spLocks/>
          </p:cNvSpPr>
          <p:nvPr/>
        </p:nvSpPr>
        <p:spPr>
          <a:xfrm>
            <a:off x="7910513" y="864705"/>
            <a:ext cx="285750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25400">
            <a:solidFill>
              <a:schemeClr val="tx2"/>
            </a:solidFill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667501" y="2180400"/>
            <a:ext cx="3000375" cy="338554"/>
          </a:xfrm>
          <a:prstGeom prst="rect">
            <a:avLst/>
          </a:prstGeom>
          <a:pattFill prst="pct50">
            <a:fgClr>
              <a:schemeClr val="accent3"/>
            </a:fgClr>
            <a:bgClr>
              <a:schemeClr val="bg1"/>
            </a:bgClr>
          </a:pattFill>
          <a:ln>
            <a:solidFill>
              <a:srgbClr val="FFFFFF"/>
            </a:solidFill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charset="2"/>
              <a:buChar char="n"/>
              <a:defRPr sz="3200">
                <a:solidFill>
                  <a:srgbClr val="FFFFFF"/>
                </a:solidFill>
                <a:latin typeface="Tahoma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–"/>
              <a:defRPr sz="2800">
                <a:solidFill>
                  <a:srgbClr val="FFFFFF"/>
                </a:solidFill>
                <a:latin typeface="Tahoma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Char char="§"/>
              <a:defRPr sz="2400">
                <a:solidFill>
                  <a:srgbClr val="FFFFFF"/>
                </a:solidFill>
                <a:latin typeface="Tahoma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Tahoma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Char char="§"/>
              <a:defRPr sz="2000">
                <a:solidFill>
                  <a:srgbClr val="FFFFFF"/>
                </a:solidFill>
                <a:latin typeface="Tahoma" charset="0"/>
              </a:defRPr>
            </a:lvl5pPr>
          </a:lstStyle>
          <a:p>
            <a:pPr algn="ctr"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16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Outpatient Follow up 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808918" y="2200278"/>
            <a:ext cx="3100596" cy="338554"/>
          </a:xfrm>
          <a:prstGeom prst="rect">
            <a:avLst/>
          </a:prstGeom>
          <a:pattFill prst="pct5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rgbClr val="FFFFFF"/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charset="2"/>
              <a:buChar char="n"/>
              <a:defRPr sz="3200">
                <a:solidFill>
                  <a:srgbClr val="FFFFFF"/>
                </a:solidFill>
                <a:latin typeface="Tahoma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–"/>
              <a:defRPr sz="2800">
                <a:solidFill>
                  <a:srgbClr val="FFFFFF"/>
                </a:solidFill>
                <a:latin typeface="Tahoma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Char char="§"/>
              <a:defRPr sz="2400">
                <a:solidFill>
                  <a:srgbClr val="FFFFFF"/>
                </a:solidFill>
                <a:latin typeface="Tahoma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Tahoma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Char char="§"/>
              <a:defRPr sz="2000">
                <a:solidFill>
                  <a:srgbClr val="FFFFFF"/>
                </a:solidFill>
                <a:latin typeface="Tahoma" charset="0"/>
              </a:defRPr>
            </a:lvl5pPr>
          </a:lstStyle>
          <a:p>
            <a:pPr algn="ctr"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16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Early Inpatient Monitoring </a:t>
            </a: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5238750" y="2757493"/>
            <a:ext cx="2571750" cy="338554"/>
          </a:xfrm>
          <a:prstGeom prst="rect">
            <a:avLst/>
          </a:prstGeom>
          <a:pattFill prst="pct50">
            <a:fgClr>
              <a:schemeClr val="accent2"/>
            </a:fgClr>
            <a:bgClr>
              <a:schemeClr val="bg1"/>
            </a:bgClr>
          </a:pattFill>
          <a:ln>
            <a:solidFill>
              <a:srgbClr val="FFFFFF"/>
            </a:solidFill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charset="2"/>
              <a:buChar char="n"/>
              <a:defRPr sz="3200">
                <a:solidFill>
                  <a:srgbClr val="FFFFFF"/>
                </a:solidFill>
                <a:latin typeface="Tahoma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–"/>
              <a:defRPr sz="2800">
                <a:solidFill>
                  <a:srgbClr val="FFFFFF"/>
                </a:solidFill>
                <a:latin typeface="Tahoma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Char char="§"/>
              <a:defRPr sz="2400">
                <a:solidFill>
                  <a:srgbClr val="FFFFFF"/>
                </a:solidFill>
                <a:latin typeface="Tahoma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Tahoma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Char char="§"/>
              <a:defRPr sz="2000">
                <a:solidFill>
                  <a:srgbClr val="FFFFFF"/>
                </a:solidFill>
                <a:latin typeface="Tahoma" charset="0"/>
              </a:defRPr>
            </a:lvl5pPr>
          </a:lstStyle>
          <a:p>
            <a:pPr algn="ctr"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16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Early outpatient Assessment</a:t>
            </a: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8608737" y="2747552"/>
            <a:ext cx="2143125" cy="338554"/>
          </a:xfrm>
          <a:prstGeom prst="rect">
            <a:avLst/>
          </a:prstGeom>
          <a:pattFill prst="pct50">
            <a:fgClr>
              <a:srgbClr val="92D050"/>
            </a:fgClr>
            <a:bgClr>
              <a:schemeClr val="bg1"/>
            </a:bgClr>
          </a:pattFill>
          <a:ln>
            <a:solidFill>
              <a:srgbClr val="FFFFFF"/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charset="2"/>
              <a:buChar char="n"/>
              <a:defRPr sz="3200">
                <a:solidFill>
                  <a:srgbClr val="FFFFFF"/>
                </a:solidFill>
                <a:latin typeface="Tahoma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–"/>
              <a:defRPr sz="2800">
                <a:solidFill>
                  <a:srgbClr val="FFFFFF"/>
                </a:solidFill>
                <a:latin typeface="Tahoma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Char char="§"/>
              <a:defRPr sz="2400">
                <a:solidFill>
                  <a:srgbClr val="FFFFFF"/>
                </a:solidFill>
                <a:latin typeface="Tahoma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Tahoma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Char char="§"/>
              <a:defRPr sz="2000">
                <a:solidFill>
                  <a:srgbClr val="FFFFFF"/>
                </a:solidFill>
                <a:latin typeface="Tahoma" charset="0"/>
              </a:defRPr>
            </a:lvl5pPr>
          </a:lstStyle>
          <a:p>
            <a:pPr algn="ctr"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16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Long Term Follow up </a:t>
            </a: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5024439" y="3226438"/>
            <a:ext cx="3000375" cy="523220"/>
          </a:xfrm>
          <a:prstGeom prst="rect">
            <a:avLst/>
          </a:prstGeom>
          <a:pattFill prst="pct50">
            <a:fgClr>
              <a:schemeClr val="accent2"/>
            </a:fgClr>
            <a:bgClr>
              <a:schemeClr val="bg1"/>
            </a:bgClr>
          </a:patt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charset="2"/>
              <a:buChar char="n"/>
              <a:defRPr sz="3200">
                <a:solidFill>
                  <a:srgbClr val="FFFFFF"/>
                </a:solidFill>
                <a:latin typeface="Tahoma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–"/>
              <a:defRPr sz="2800">
                <a:solidFill>
                  <a:srgbClr val="FFFFFF"/>
                </a:solidFill>
                <a:latin typeface="Tahoma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Char char="§"/>
              <a:defRPr sz="2400">
                <a:solidFill>
                  <a:srgbClr val="FFFFFF"/>
                </a:solidFill>
                <a:latin typeface="Tahoma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Tahoma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Char char="§"/>
              <a:defRPr sz="2000">
                <a:solidFill>
                  <a:srgbClr val="FFFFFF"/>
                </a:solidFill>
                <a:latin typeface="Tahoma" charset="0"/>
              </a:defRPr>
            </a:lvl5pPr>
          </a:lstStyle>
          <a:p>
            <a:pPr algn="ctr"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14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1 week:</a:t>
            </a:r>
          </a:p>
          <a:p>
            <a:pPr algn="ctr"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14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General status, Labs: sodium, cortisol </a:t>
            </a: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5024439" y="3838992"/>
            <a:ext cx="3000375" cy="1170333"/>
          </a:xfrm>
          <a:prstGeom prst="rect">
            <a:avLst/>
          </a:prstGeom>
          <a:pattFill prst="pct50">
            <a:fgClr>
              <a:schemeClr val="accent2"/>
            </a:fgClr>
            <a:bgClr>
              <a:schemeClr val="bg1"/>
            </a:bgClr>
          </a:pattFill>
          <a:ln>
            <a:solidFill>
              <a:srgbClr val="FFFFFF"/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charset="2"/>
              <a:buChar char="n"/>
              <a:defRPr sz="3200">
                <a:solidFill>
                  <a:srgbClr val="FFFFFF"/>
                </a:solidFill>
                <a:latin typeface="Tahoma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–"/>
              <a:defRPr sz="2800">
                <a:solidFill>
                  <a:srgbClr val="FFFFFF"/>
                </a:solidFill>
                <a:latin typeface="Tahoma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Char char="§"/>
              <a:defRPr sz="2400">
                <a:solidFill>
                  <a:srgbClr val="FFFFFF"/>
                </a:solidFill>
                <a:latin typeface="Tahoma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Tahoma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Char char="§"/>
              <a:defRPr sz="2000">
                <a:solidFill>
                  <a:srgbClr val="FFFFFF"/>
                </a:solidFill>
                <a:latin typeface="Tahoma" charset="0"/>
              </a:defRPr>
            </a:lvl5pPr>
          </a:lstStyle>
          <a:p>
            <a:pPr algn="ctr"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14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6 week:</a:t>
            </a:r>
          </a:p>
          <a:p>
            <a:pPr algn="ctr"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14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General status and Hormonal Assessmetn (Adrenal, thyroid, gonad, GH axis, Prolactin as clinically indicated)</a:t>
            </a: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5024439" y="5088838"/>
            <a:ext cx="3006378" cy="1453382"/>
          </a:xfrm>
          <a:prstGeom prst="rect">
            <a:avLst/>
          </a:prstGeom>
          <a:pattFill prst="pct50">
            <a:fgClr>
              <a:schemeClr val="accent2"/>
            </a:fgClr>
            <a:bgClr>
              <a:schemeClr val="bg1"/>
            </a:bgClr>
          </a:pattFill>
          <a:ln>
            <a:solidFill>
              <a:srgbClr val="FFFFFF"/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charset="2"/>
              <a:buChar char="n"/>
              <a:defRPr sz="3200">
                <a:solidFill>
                  <a:srgbClr val="FFFFFF"/>
                </a:solidFill>
                <a:latin typeface="Tahoma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–"/>
              <a:defRPr sz="2800">
                <a:solidFill>
                  <a:srgbClr val="FFFFFF"/>
                </a:solidFill>
                <a:latin typeface="Tahoma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Char char="§"/>
              <a:defRPr sz="2400">
                <a:solidFill>
                  <a:srgbClr val="FFFFFF"/>
                </a:solidFill>
                <a:latin typeface="Tahoma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Tahoma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Char char="§"/>
              <a:defRPr sz="2000">
                <a:solidFill>
                  <a:srgbClr val="FFFFFF"/>
                </a:solidFill>
                <a:latin typeface="Tahoma" charset="0"/>
              </a:defRPr>
            </a:lvl5pPr>
          </a:lstStyle>
          <a:p>
            <a:pPr algn="ctr"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16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12 week:</a:t>
            </a:r>
          </a:p>
          <a:p>
            <a:pPr algn="ctr"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16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General </a:t>
            </a:r>
            <a:r>
              <a:rPr lang="en-US" altLang="en-US" sz="14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status and Hormonal Assessment (Adrenal, thyroid, gonad, GH axis, prolactin as clinically indicated) </a:t>
            </a:r>
          </a:p>
          <a:p>
            <a:pPr algn="ctr"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14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MRI – Baseline post op image</a:t>
            </a: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8519283" y="3227732"/>
            <a:ext cx="2314366" cy="1077218"/>
          </a:xfrm>
          <a:prstGeom prst="rect">
            <a:avLst/>
          </a:prstGeom>
          <a:pattFill prst="pct50">
            <a:fgClr>
              <a:srgbClr val="92D050"/>
            </a:fgClr>
            <a:bgClr>
              <a:schemeClr val="bg1"/>
            </a:bgClr>
          </a:pattFill>
          <a:ln>
            <a:solidFill>
              <a:srgbClr val="FFFFFF"/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charset="2"/>
              <a:buChar char="n"/>
              <a:defRPr sz="3200">
                <a:solidFill>
                  <a:srgbClr val="FFFFFF"/>
                </a:solidFill>
                <a:latin typeface="Tahoma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–"/>
              <a:defRPr sz="2800">
                <a:solidFill>
                  <a:srgbClr val="FFFFFF"/>
                </a:solidFill>
                <a:latin typeface="Tahoma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Char char="§"/>
              <a:defRPr sz="2400">
                <a:solidFill>
                  <a:srgbClr val="FFFFFF"/>
                </a:solidFill>
                <a:latin typeface="Tahoma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Tahoma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Char char="§"/>
              <a:defRPr sz="2000">
                <a:solidFill>
                  <a:srgbClr val="FFFFFF"/>
                </a:solidFill>
                <a:latin typeface="Tahoma" charset="0"/>
              </a:defRPr>
            </a:lvl5pPr>
          </a:lstStyle>
          <a:p>
            <a:pPr algn="ctr"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16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Hormonal status </a:t>
            </a:r>
            <a:r>
              <a:rPr lang="en-US" altLang="en-US" sz="1600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evaluation annually </a:t>
            </a:r>
            <a:endParaRPr lang="en-US" altLang="en-US" sz="1600" b="1" i="1" dirty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algn="ctr"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16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or as dictated by clinical </a:t>
            </a:r>
            <a:r>
              <a:rPr lang="en-US" altLang="en-US" sz="1600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state</a:t>
            </a:r>
            <a:endParaRPr lang="en-US" altLang="en-US" sz="1600" b="1" i="1" dirty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8549103" y="4458326"/>
            <a:ext cx="2314366" cy="584775"/>
          </a:xfrm>
          <a:prstGeom prst="rect">
            <a:avLst/>
          </a:prstGeom>
          <a:pattFill prst="pct50">
            <a:fgClr>
              <a:srgbClr val="92D050"/>
            </a:fgClr>
            <a:bgClr>
              <a:schemeClr val="bg1"/>
            </a:bgClr>
          </a:pattFill>
          <a:ln>
            <a:solidFill>
              <a:srgbClr val="FFFFFF"/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charset="2"/>
              <a:buChar char="n"/>
              <a:defRPr sz="3200">
                <a:solidFill>
                  <a:srgbClr val="FFFFFF"/>
                </a:solidFill>
                <a:latin typeface="Tahoma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–"/>
              <a:defRPr sz="2800">
                <a:solidFill>
                  <a:srgbClr val="FFFFFF"/>
                </a:solidFill>
                <a:latin typeface="Tahoma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Char char="§"/>
              <a:defRPr sz="2400">
                <a:solidFill>
                  <a:srgbClr val="FFFFFF"/>
                </a:solidFill>
                <a:latin typeface="Tahoma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Tahoma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Char char="§"/>
              <a:defRPr sz="2000">
                <a:solidFill>
                  <a:srgbClr val="FFFFFF"/>
                </a:solidFill>
                <a:latin typeface="Tahoma" charset="0"/>
              </a:defRPr>
            </a:lvl5pPr>
          </a:lstStyle>
          <a:p>
            <a:pPr algn="ctr"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16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Assessment for tumor recurrence </a:t>
            </a:r>
          </a:p>
        </p:txBody>
      </p:sp>
      <p:sp>
        <p:nvSpPr>
          <p:cNvPr id="17" name="TextBox 16"/>
          <p:cNvSpPr txBox="1">
            <a:spLocks/>
          </p:cNvSpPr>
          <p:nvPr/>
        </p:nvSpPr>
        <p:spPr>
          <a:xfrm>
            <a:off x="8414927" y="5220529"/>
            <a:ext cx="2607572" cy="830997"/>
          </a:xfrm>
          <a:prstGeom prst="rect">
            <a:avLst/>
          </a:prstGeom>
          <a:pattFill prst="pct50">
            <a:fgClr>
              <a:srgbClr val="92D050"/>
            </a:fgClr>
            <a:bgClr>
              <a:schemeClr val="bg1"/>
            </a:bgClr>
          </a:pattFill>
          <a:ln>
            <a:solidFill>
              <a:srgbClr val="FFFFFF"/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charset="2"/>
              <a:buChar char="n"/>
              <a:defRPr sz="3200">
                <a:solidFill>
                  <a:srgbClr val="FFFFFF"/>
                </a:solidFill>
                <a:latin typeface="Tahoma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–"/>
              <a:defRPr sz="2800">
                <a:solidFill>
                  <a:srgbClr val="FFFFFF"/>
                </a:solidFill>
                <a:latin typeface="Tahoma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Char char="§"/>
              <a:defRPr sz="2400">
                <a:solidFill>
                  <a:srgbClr val="FFFFFF"/>
                </a:solidFill>
                <a:latin typeface="Tahoma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Tahoma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Char char="§"/>
              <a:defRPr sz="2000">
                <a:solidFill>
                  <a:srgbClr val="FFFFFF"/>
                </a:solidFill>
                <a:latin typeface="Tahoma" charset="0"/>
              </a:defRPr>
            </a:lvl5pPr>
          </a:lstStyle>
          <a:p>
            <a:pPr algn="ctr"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16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Assessment </a:t>
            </a:r>
            <a:r>
              <a:rPr lang="en-US" altLang="en-US" sz="1600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for biochemical </a:t>
            </a:r>
            <a:r>
              <a:rPr lang="en-US" altLang="en-US" sz="16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remission in hormonally active tumors</a:t>
            </a:r>
          </a:p>
        </p:txBody>
      </p:sp>
      <p:sp>
        <p:nvSpPr>
          <p:cNvPr id="18" name="TextBox 17"/>
          <p:cNvSpPr txBox="1">
            <a:spLocks/>
          </p:cNvSpPr>
          <p:nvPr/>
        </p:nvSpPr>
        <p:spPr>
          <a:xfrm>
            <a:off x="1451114" y="2962484"/>
            <a:ext cx="3208062" cy="1200329"/>
          </a:xfrm>
          <a:prstGeom prst="rect">
            <a:avLst/>
          </a:prstGeom>
          <a:pattFill prst="pct50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rgbClr val="FFFFFF"/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charset="2"/>
              <a:buChar char="n"/>
              <a:defRPr sz="3200">
                <a:solidFill>
                  <a:srgbClr val="FFFFFF"/>
                </a:solidFill>
                <a:latin typeface="Tahoma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–"/>
              <a:defRPr sz="2800">
                <a:solidFill>
                  <a:srgbClr val="FFFFFF"/>
                </a:solidFill>
                <a:latin typeface="Tahoma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Char char="§"/>
              <a:defRPr sz="2400">
                <a:solidFill>
                  <a:srgbClr val="FFFFFF"/>
                </a:solidFill>
                <a:latin typeface="Tahoma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Tahoma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Char char="§"/>
              <a:defRPr sz="2000">
                <a:solidFill>
                  <a:srgbClr val="FFFFFF"/>
                </a:solidFill>
                <a:latin typeface="Tahoma" charset="0"/>
              </a:defRPr>
            </a:lvl5pPr>
          </a:lstStyle>
          <a:p>
            <a:pPr algn="ctr"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18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Assess: </a:t>
            </a:r>
          </a:p>
          <a:p>
            <a:pPr algn="ctr"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18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Neurologic status </a:t>
            </a:r>
          </a:p>
          <a:p>
            <a:pPr algn="ctr"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18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Diabetes insipidus</a:t>
            </a:r>
          </a:p>
          <a:p>
            <a:pPr algn="ctr"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1800" b="1" i="1" dirty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SIADH</a:t>
            </a:r>
          </a:p>
        </p:txBody>
      </p:sp>
      <p:sp>
        <p:nvSpPr>
          <p:cNvPr id="19" name="TextBox 18"/>
          <p:cNvSpPr txBox="1">
            <a:spLocks/>
          </p:cNvSpPr>
          <p:nvPr/>
        </p:nvSpPr>
        <p:spPr>
          <a:xfrm>
            <a:off x="506896" y="6487148"/>
            <a:ext cx="1140018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charset="2"/>
              <a:buChar char="n"/>
              <a:defRPr sz="3200">
                <a:solidFill>
                  <a:srgbClr val="FFFFFF"/>
                </a:solidFill>
                <a:latin typeface="Tahoma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–"/>
              <a:defRPr sz="2800">
                <a:solidFill>
                  <a:srgbClr val="FFFFFF"/>
                </a:solidFill>
                <a:latin typeface="Tahoma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Char char="§"/>
              <a:defRPr sz="2400">
                <a:solidFill>
                  <a:srgbClr val="FFFFFF"/>
                </a:solidFill>
                <a:latin typeface="Tahoma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Tahoma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charset="2"/>
              <a:buChar char="§"/>
              <a:defRPr sz="2000">
                <a:solidFill>
                  <a:srgbClr val="FFFFFF"/>
                </a:solidFill>
                <a:latin typeface="Tahoma" charset="0"/>
              </a:defRPr>
            </a:lvl5pPr>
          </a:lstStyle>
          <a:p>
            <a:pPr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1200" dirty="0">
                <a:ea typeface="Arial" charset="0"/>
              </a:rPr>
              <a:t> </a:t>
            </a:r>
            <a:r>
              <a:rPr lang="en-US" altLang="en-US" sz="1200" dirty="0">
                <a:solidFill>
                  <a:schemeClr val="tx1"/>
                </a:solidFill>
                <a:ea typeface="Arial" charset="0"/>
              </a:rPr>
              <a:t>American Association of Clinical Endocrinologist’ perioperative management of pituitary tumors</a:t>
            </a:r>
            <a:r>
              <a:rPr lang="en-US" altLang="en-US" sz="1200" dirty="0" smtClean="0">
                <a:solidFill>
                  <a:schemeClr val="tx1"/>
                </a:solidFill>
                <a:ea typeface="Arial" charset="0"/>
              </a:rPr>
              <a:t>. </a:t>
            </a:r>
            <a:endParaRPr lang="en-US" altLang="en-US" sz="1200" dirty="0">
              <a:solidFill>
                <a:schemeClr val="tx1"/>
              </a:solidFill>
              <a:ea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4524376" y="1646792"/>
            <a:ext cx="1476375" cy="5000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tailEnd type="arrow" w="med" len="med"/>
          </a:ln>
          <a:effectLst>
            <a:outerShdw dist="38100" dir="2700000" algn="br" rotWithShape="0">
              <a:srgbClr val="000000">
                <a:alpha val="39999"/>
              </a:srgbClr>
            </a:outerShdw>
          </a:effectLst>
        </p:spPr>
      </p:cxnSp>
      <p:sp>
        <p:nvSpPr>
          <p:cNvPr id="21" name="Right Arrow 20"/>
          <p:cNvSpPr>
            <a:spLocks/>
          </p:cNvSpPr>
          <p:nvPr/>
        </p:nvSpPr>
        <p:spPr>
          <a:xfrm>
            <a:off x="5012635" y="2301530"/>
            <a:ext cx="1571625" cy="93802"/>
          </a:xfrm>
          <a:prstGeom prst="rightArrow">
            <a:avLst>
              <a:gd name="adj1" fmla="val 50000"/>
              <a:gd name="adj2" fmla="val 50009"/>
            </a:avLst>
          </a:pr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768548" y="2497830"/>
            <a:ext cx="1256266" cy="201886"/>
          </a:xfrm>
          <a:prstGeom prst="straightConnector1">
            <a:avLst/>
          </a:prstGeom>
          <a:noFill/>
          <a:ln>
            <a:solidFill>
              <a:srgbClr val="FF2E00"/>
            </a:solidFill>
            <a:tailEnd type="arrow" w="med" len="med"/>
          </a:ln>
          <a:effectLst>
            <a:outerShdw dist="50800" dir="5400000" algn="t" rotWithShape="0">
              <a:srgbClr val="000000">
                <a:alpha val="79998"/>
              </a:srgbClr>
            </a:outerShdw>
          </a:effectLst>
        </p:spPr>
      </p:cxnSp>
      <p:cxnSp>
        <p:nvCxnSpPr>
          <p:cNvPr id="24" name="Straight Arrow Connector 23"/>
          <p:cNvCxnSpPr/>
          <p:nvPr/>
        </p:nvCxnSpPr>
        <p:spPr>
          <a:xfrm>
            <a:off x="8090452" y="2494723"/>
            <a:ext cx="1391478" cy="221537"/>
          </a:xfrm>
          <a:prstGeom prst="straightConnector1">
            <a:avLst/>
          </a:prstGeom>
          <a:noFill/>
          <a:ln>
            <a:solidFill>
              <a:srgbClr val="FF2E00"/>
            </a:solidFill>
            <a:tailEnd type="arrow" w="med" len="med"/>
          </a:ln>
          <a:effectLst>
            <a:outerShdw dist="50800" dir="5400000" algn="t" rotWithShape="0">
              <a:srgbClr val="000000">
                <a:alpha val="65998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9282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7753"/>
          </a:xfrm>
        </p:spPr>
        <p:txBody>
          <a:bodyPr>
            <a:norm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Preoperative Glucocorticoid replacement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68" y="1482292"/>
            <a:ext cx="9376085" cy="4766108"/>
          </a:xfrm>
        </p:spPr>
        <p:txBody>
          <a:bodyPr>
            <a:normAutofit lnSpcReduction="10000"/>
          </a:bodyPr>
          <a:lstStyle/>
          <a:p>
            <a:r>
              <a:rPr lang="en-US" sz="2800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</a:t>
            </a:r>
            <a:r>
              <a:rPr lang="en-US" sz="28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HPAA insufficiency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patients?</a:t>
            </a:r>
          </a:p>
          <a:p>
            <a:r>
              <a:rPr lang="en-US" sz="28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Dose: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or high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</a:t>
            </a:r>
          </a:p>
          <a:p>
            <a:r>
              <a:rPr lang="en-US" sz="28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 of GC administration</a:t>
            </a:r>
          </a:p>
          <a:p>
            <a:r>
              <a:rPr lang="en-US" sz="28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 effect: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Impaired wound healing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infection rate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933" y="0"/>
            <a:ext cx="12462933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68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Preoperative Evaluation of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 Axis 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607420"/>
            <a:ext cx="10384440" cy="46409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undergoing TSS usually receive “stress dose” steroids whether the HPAA is deficient or preserved during TSS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Though RCT have not been performed to assess the necessity of steroid coverage.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studies show the changes of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HPAaxis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associated with pituitary surgery.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now, some clinical data revealed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there was no necessity for steroid supplementation in HPAA preserved patients during TSS</a:t>
            </a:r>
          </a:p>
        </p:txBody>
      </p:sp>
    </p:spTree>
    <p:extLst>
      <p:ext uri="{BB962C8B-B14F-4D97-AF65-F5344CB8AC3E}">
        <p14:creationId xmlns:p14="http://schemas.microsoft.com/office/powerpoint/2010/main" val="189996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Preoperative Evaluation of HPA 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0382"/>
            <a:ext cx="10515600" cy="5046727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lack of consensus regarding which tests are regarded as an appropriate workup of subclinical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hypocortisolism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significant clinical limitations to each.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pituitary surgery, in </a:t>
            </a:r>
            <a:r>
              <a:rPr lang="en-US" sz="40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patients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pituitary disease </a:t>
            </a:r>
            <a:r>
              <a:rPr lang="en-US" sz="40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HPA axis function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tested:</a:t>
            </a:r>
          </a:p>
          <a:p>
            <a:pPr lvl="1"/>
            <a:r>
              <a:rPr lang="en-US" sz="40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ITT: </a:t>
            </a:r>
          </a:p>
          <a:p>
            <a:pPr lvl="2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Traditionally,” ITT” has been the gold standard test for integrity of HPA function and, in some units, is still the preferred preoperative test.</a:t>
            </a:r>
          </a:p>
          <a:p>
            <a:pPr lvl="1"/>
            <a:r>
              <a:rPr lang="en-US" sz="40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ACTH 1–24 (</a:t>
            </a:r>
            <a:r>
              <a:rPr lang="en-US" sz="4000" b="1" i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Synacthen</a:t>
            </a:r>
            <a:r>
              <a:rPr lang="en-US" sz="40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test :</a:t>
            </a:r>
          </a:p>
          <a:p>
            <a:pPr lvl="2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these patients require reassessment of adrenal function post-op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most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endocrinologists prefer this test as their initial pre-op test of HPA axis function in a patient with a known pituitary tumor.</a:t>
            </a:r>
          </a:p>
          <a:p>
            <a:pPr lvl="1"/>
            <a:r>
              <a:rPr lang="en-US" sz="4000" b="1" i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Methyrapone</a:t>
            </a:r>
            <a:r>
              <a:rPr lang="en-US" sz="40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08" y="226576"/>
            <a:ext cx="10080882" cy="1400530"/>
          </a:xfrm>
        </p:spPr>
        <p:txBody>
          <a:bodyPr>
            <a:norm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Preoperative assessment of HPA axis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35510"/>
            <a:ext cx="10085798" cy="48128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setting of long-standing ACTH deficiency, the 250µg ACTH 1–24 test generally correlates well with the ITT.</a:t>
            </a:r>
          </a:p>
          <a:p>
            <a:pPr>
              <a:lnSpc>
                <a:spcPct val="100000"/>
              </a:lnSpc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cortisol response to 250 µgACTH1–24 :</a:t>
            </a:r>
          </a:p>
          <a:p>
            <a:pPr lvl="1">
              <a:lnSpc>
                <a:spcPct val="100000"/>
              </a:lnSpc>
            </a:pPr>
            <a:r>
              <a:rPr lang="en-US" sz="3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Cutoff of &gt;550 nm (20µg/dl), at 60 min</a:t>
            </a:r>
          </a:p>
        </p:txBody>
      </p:sp>
    </p:spTree>
    <p:extLst>
      <p:ext uri="{BB962C8B-B14F-4D97-AF65-F5344CB8AC3E}">
        <p14:creationId xmlns:p14="http://schemas.microsoft.com/office/powerpoint/2010/main" val="13475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1487</TotalTime>
  <Words>3169</Words>
  <Application>Microsoft Office PowerPoint</Application>
  <PresentationFormat>Widescreen</PresentationFormat>
  <Paragraphs>410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Century Gothic</vt:lpstr>
      <vt:lpstr>msgothic</vt:lpstr>
      <vt:lpstr>Tahoma</vt:lpstr>
      <vt:lpstr>Times New Roman</vt:lpstr>
      <vt:lpstr>Wingdings</vt:lpstr>
      <vt:lpstr>Wingdings 3</vt:lpstr>
      <vt:lpstr>Ion</vt:lpstr>
      <vt:lpstr>Perioperative management of pituitary surgery</vt:lpstr>
      <vt:lpstr>Outlines:</vt:lpstr>
      <vt:lpstr>Introduction</vt:lpstr>
      <vt:lpstr>Preoperative management of pituitary tumors</vt:lpstr>
      <vt:lpstr>Preoperative management of pituitary tumors</vt:lpstr>
      <vt:lpstr>Preoperative Glucocorticoid replacement</vt:lpstr>
      <vt:lpstr>Preoperative Evaluation of HPA Axis </vt:lpstr>
      <vt:lpstr>Preoperative Evaluation of HPA Axis</vt:lpstr>
      <vt:lpstr>Preoperative assessment of HPA axis function</vt:lpstr>
      <vt:lpstr>Preoperative assessment of HPA axis function</vt:lpstr>
      <vt:lpstr>Abnormal ACTH 1–24 (Synacthen) test:</vt:lpstr>
      <vt:lpstr>Normal ACTH 1–24 (Synacthen) test</vt:lpstr>
      <vt:lpstr>PowerPoint Presentation</vt:lpstr>
      <vt:lpstr>Peri-operative cortisol levels in preoperative HPAA integrated patients</vt:lpstr>
      <vt:lpstr>The early postoperative diabetes insipidus morbidity in patients with peri-operative cortisol supplementation vs no cortisol supplementation</vt:lpstr>
      <vt:lpstr>Preoperative Glucocorticoid replacement</vt:lpstr>
      <vt:lpstr>Preoperative Glucocorticoid replacement</vt:lpstr>
      <vt:lpstr>Post operative management of pituitary tumors</vt:lpstr>
      <vt:lpstr>PowerPoint Presentation</vt:lpstr>
      <vt:lpstr>Post operative adverse effects:</vt:lpstr>
      <vt:lpstr>Postoperative Management</vt:lpstr>
      <vt:lpstr>Early Postoperative Management (1 to 3 days)</vt:lpstr>
      <vt:lpstr>Fluid and electrolyte abnormalities </vt:lpstr>
      <vt:lpstr>Fluid and electrolyte abnormalities </vt:lpstr>
      <vt:lpstr>Physiology of ADH release and action</vt:lpstr>
      <vt:lpstr>Pathophysioloy and management of water metabolism imbalance after pituitary surgery</vt:lpstr>
      <vt:lpstr>Central DI</vt:lpstr>
      <vt:lpstr>Central DI</vt:lpstr>
      <vt:lpstr>Central DI</vt:lpstr>
      <vt:lpstr>Central DI</vt:lpstr>
      <vt:lpstr>Diagnostic Criteria of diabetes insipidus in the post-operative period</vt:lpstr>
      <vt:lpstr>Measurement of copeptin</vt:lpstr>
      <vt:lpstr>Biochemical parameters in patients with postopDI  </vt:lpstr>
      <vt:lpstr>Measurement of copeptin</vt:lpstr>
      <vt:lpstr>Predictors for DI after pituitary surgery</vt:lpstr>
      <vt:lpstr>Management of CDI</vt:lpstr>
      <vt:lpstr>Management of CDI</vt:lpstr>
      <vt:lpstr>PowerPoint Presentation</vt:lpstr>
      <vt:lpstr>SIADH </vt:lpstr>
      <vt:lpstr>SIADH</vt:lpstr>
      <vt:lpstr>Management of SIADH</vt:lpstr>
      <vt:lpstr>Cerebral Salt Wasting</vt:lpstr>
      <vt:lpstr>Clinical and biochemical differences between SIADH and CSW</vt:lpstr>
      <vt:lpstr>Triphasic serum sodium course after neurosurgery</vt:lpstr>
      <vt:lpstr>Acute adrenal insufficiency</vt:lpstr>
      <vt:lpstr>Who needs a definitive test of their HPA axis?</vt:lpstr>
      <vt:lpstr>Who needs a definitive test of their HPA axis? (Cont’d)</vt:lpstr>
      <vt:lpstr>Who needs a definitive test of their HPA axis? (Cont’d)</vt:lpstr>
      <vt:lpstr>Who needs a definitive test of their HPA axis? (Cont’d)</vt:lpstr>
      <vt:lpstr>Who needs a definitive test of their HPA axis? (Cont’d)</vt:lpstr>
      <vt:lpstr>Who needs a definitive test of their HPA axis? (Cont’d)</vt:lpstr>
      <vt:lpstr>Which test should be performed?</vt:lpstr>
      <vt:lpstr>Insulin Tolerance Test (ITT)</vt:lpstr>
      <vt:lpstr>Overnight metyrapone test</vt:lpstr>
      <vt:lpstr>Glucagon stimulation test</vt:lpstr>
      <vt:lpstr>ACTH 1–24 test (short synachten test)</vt:lpstr>
      <vt:lpstr>When is the optimal time to perform the test?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MNiroomand</dc:creator>
  <cp:lastModifiedBy>MNiroomand</cp:lastModifiedBy>
  <cp:revision>87</cp:revision>
  <dcterms:created xsi:type="dcterms:W3CDTF">2021-12-20T07:20:53Z</dcterms:created>
  <dcterms:modified xsi:type="dcterms:W3CDTF">2021-12-22T21:47:41Z</dcterms:modified>
</cp:coreProperties>
</file>