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sldIdLst>
    <p:sldId id="256" r:id="rId3"/>
    <p:sldId id="257" r:id="rId4"/>
    <p:sldId id="315" r:id="rId5"/>
    <p:sldId id="320" r:id="rId6"/>
    <p:sldId id="324" r:id="rId7"/>
    <p:sldId id="261" r:id="rId8"/>
    <p:sldId id="265" r:id="rId9"/>
    <p:sldId id="310" r:id="rId10"/>
    <p:sldId id="312" r:id="rId11"/>
    <p:sldId id="260" r:id="rId12"/>
    <p:sldId id="264" r:id="rId13"/>
    <p:sldId id="274" r:id="rId14"/>
    <p:sldId id="337" r:id="rId15"/>
    <p:sldId id="338" r:id="rId16"/>
    <p:sldId id="412" r:id="rId17"/>
    <p:sldId id="406" r:id="rId18"/>
    <p:sldId id="396" r:id="rId19"/>
    <p:sldId id="414" r:id="rId20"/>
    <p:sldId id="413" r:id="rId21"/>
    <p:sldId id="304" r:id="rId22"/>
    <p:sldId id="329" r:id="rId23"/>
    <p:sldId id="283" r:id="rId24"/>
    <p:sldId id="296" r:id="rId25"/>
    <p:sldId id="331" r:id="rId26"/>
    <p:sldId id="332" r:id="rId27"/>
    <p:sldId id="333" r:id="rId28"/>
    <p:sldId id="293" r:id="rId29"/>
    <p:sldId id="294" r:id="rId30"/>
    <p:sldId id="282" r:id="rId31"/>
    <p:sldId id="268" r:id="rId32"/>
    <p:sldId id="305" r:id="rId33"/>
    <p:sldId id="287" r:id="rId34"/>
    <p:sldId id="415" r:id="rId35"/>
    <p:sldId id="291" r:id="rId36"/>
    <p:sldId id="334" r:id="rId37"/>
    <p:sldId id="271" r:id="rId38"/>
    <p:sldId id="335" r:id="rId39"/>
    <p:sldId id="336" r:id="rId40"/>
    <p:sldId id="27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12/20/2021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F2081078-0DDD-49C0-AEC4-762CAEA7C3AD}" type="datetimeFigureOut">
              <a:rPr lang="en-US" smtClean="0"/>
              <a:pPr/>
              <a:t>12/20/2021</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E49A236-84A9-48EE-B951-AAF20F3390DC}" type="slidenum">
              <a:rPr lang="en-US" smtClean="0"/>
              <a:pPr/>
              <a:t>‹#›</a:t>
            </a:fld>
            <a:endParaRPr lang="en-US"/>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2733284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2081078-0DDD-49C0-AEC4-762CAEA7C3AD}" type="datetimeFigureOut">
              <a:rPr lang="en-US" smtClean="0"/>
              <a:pPr/>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9A236-84A9-48EE-B951-AAF20F3390DC}" type="slidenum">
              <a:rPr lang="en-US" smtClean="0"/>
              <a:pPr/>
              <a:t>‹#›</a:t>
            </a:fld>
            <a:endParaRPr lang="en-US"/>
          </a:p>
        </p:txBody>
      </p:sp>
    </p:spTree>
    <p:extLst>
      <p:ext uri="{BB962C8B-B14F-4D97-AF65-F5344CB8AC3E}">
        <p14:creationId xmlns:p14="http://schemas.microsoft.com/office/powerpoint/2010/main" val="1152736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2081078-0DDD-49C0-AEC4-762CAEA7C3AD}" type="datetimeFigureOut">
              <a:rPr lang="en-US" smtClean="0"/>
              <a:pPr/>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9A236-84A9-48EE-B951-AAF20F3390DC}" type="slidenum">
              <a:rPr lang="en-US" smtClean="0"/>
              <a:pPr/>
              <a:t>‹#›</a:t>
            </a:fld>
            <a:endParaRPr lang="en-US"/>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766381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2081078-0DDD-49C0-AEC4-762CAEA7C3AD}" type="datetimeFigureOut">
              <a:rPr lang="en-US" smtClean="0"/>
              <a:pPr/>
              <a:t>12/20/2021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9A236-84A9-48EE-B951-AAF20F3390DC}" type="slidenum">
              <a:rPr lang="en-US" smtClean="0"/>
              <a:pPr/>
              <a:t>‹#›</a:t>
            </a:fld>
            <a:endParaRPr lang="en-US"/>
          </a:p>
        </p:txBody>
      </p:sp>
    </p:spTree>
    <p:extLst>
      <p:ext uri="{BB962C8B-B14F-4D97-AF65-F5344CB8AC3E}">
        <p14:creationId xmlns:p14="http://schemas.microsoft.com/office/powerpoint/2010/main" val="2579535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2081078-0DDD-49C0-AEC4-762CAEA7C3AD}" type="datetimeFigureOut">
              <a:rPr lang="en-US" smtClean="0"/>
              <a:pPr/>
              <a:t>12/20/2021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49A236-84A9-48EE-B951-AAF20F3390DC}" type="slidenum">
              <a:rPr lang="en-US" smtClean="0"/>
              <a:pPr/>
              <a:t>‹#›</a:t>
            </a:fld>
            <a:endParaRPr lang="en-US"/>
          </a:p>
        </p:txBody>
      </p:sp>
    </p:spTree>
    <p:extLst>
      <p:ext uri="{BB962C8B-B14F-4D97-AF65-F5344CB8AC3E}">
        <p14:creationId xmlns:p14="http://schemas.microsoft.com/office/powerpoint/2010/main" val="3046138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F2081078-0DDD-49C0-AEC4-762CAEA7C3AD}" type="datetimeFigureOut">
              <a:rPr lang="en-US" smtClean="0"/>
              <a:pPr/>
              <a:t>12/20/2021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49A236-84A9-48EE-B951-AAF20F3390DC}" type="slidenum">
              <a:rPr lang="en-US" smtClean="0"/>
              <a:pPr/>
              <a:t>‹#›</a:t>
            </a:fld>
            <a:endParaRPr lang="en-US"/>
          </a:p>
        </p:txBody>
      </p:sp>
    </p:spTree>
    <p:extLst>
      <p:ext uri="{BB962C8B-B14F-4D97-AF65-F5344CB8AC3E}">
        <p14:creationId xmlns:p14="http://schemas.microsoft.com/office/powerpoint/2010/main" val="4129906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Date Placeholder 1"/>
          <p:cNvSpPr>
            <a:spLocks noGrp="1"/>
          </p:cNvSpPr>
          <p:nvPr>
            <p:ph type="dt" sz="half" idx="10"/>
          </p:nvPr>
        </p:nvSpPr>
        <p:spPr/>
        <p:txBody>
          <a:bodyPr/>
          <a:lstStyle/>
          <a:p>
            <a:fld id="{F2081078-0DDD-49C0-AEC4-762CAEA7C3AD}" type="datetimeFigureOut">
              <a:rPr lang="en-US" smtClean="0"/>
              <a:pPr/>
              <a:t>12/20/2021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49A236-84A9-48EE-B951-AAF20F3390DC}" type="slidenum">
              <a:rPr lang="en-US" smtClean="0"/>
              <a:pPr/>
              <a:t>‹#›</a:t>
            </a:fld>
            <a:endParaRPr lang="en-US"/>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140210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2081078-0DDD-49C0-AEC4-762CAEA7C3AD}" type="datetimeFigureOut">
              <a:rPr lang="en-US" smtClean="0"/>
              <a:pPr/>
              <a:t>12/20/2021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9A236-84A9-48EE-B951-AAF20F3390DC}" type="slidenum">
              <a:rPr lang="en-US" smtClean="0"/>
              <a:pPr/>
              <a:t>‹#›</a:t>
            </a:fld>
            <a:endParaRPr lang="en-US"/>
          </a:p>
        </p:txBody>
      </p:sp>
    </p:spTree>
    <p:extLst>
      <p:ext uri="{BB962C8B-B14F-4D97-AF65-F5344CB8AC3E}">
        <p14:creationId xmlns:p14="http://schemas.microsoft.com/office/powerpoint/2010/main" val="4270293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F2081078-0DDD-49C0-AEC4-762CAEA7C3AD}" type="datetimeFigureOut">
              <a:rPr lang="en-US" smtClean="0"/>
              <a:pPr/>
              <a:t>12/20/2021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9A236-84A9-48EE-B951-AAF20F3390DC}" type="slidenum">
              <a:rPr lang="en-US" smtClean="0"/>
              <a:pPr/>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240520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2081078-0DDD-49C0-AEC4-762CAEA7C3AD}" type="datetimeFigureOut">
              <a:rPr lang="en-US" smtClean="0"/>
              <a:pPr/>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9A236-84A9-48EE-B951-AAF20F3390DC}" type="slidenum">
              <a:rPr lang="en-US" smtClean="0"/>
              <a:pPr/>
              <a:t>‹#›</a:t>
            </a:fld>
            <a:endParaRPr lang="en-US"/>
          </a:p>
        </p:txBody>
      </p:sp>
    </p:spTree>
    <p:extLst>
      <p:ext uri="{BB962C8B-B14F-4D97-AF65-F5344CB8AC3E}">
        <p14:creationId xmlns:p14="http://schemas.microsoft.com/office/powerpoint/2010/main" val="1211784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2081078-0DDD-49C0-AEC4-762CAEA7C3AD}" type="datetimeFigureOut">
              <a:rPr lang="en-US" smtClean="0"/>
              <a:pPr/>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9A236-84A9-48EE-B951-AAF20F3390DC}" type="slidenum">
              <a:rPr lang="en-US" smtClean="0"/>
              <a:pPr/>
              <a:t>‹#›</a:t>
            </a:fld>
            <a:endParaRPr lang="en-US"/>
          </a:p>
        </p:txBody>
      </p:sp>
    </p:spTree>
    <p:extLst>
      <p:ext uri="{BB962C8B-B14F-4D97-AF65-F5344CB8AC3E}">
        <p14:creationId xmlns:p14="http://schemas.microsoft.com/office/powerpoint/2010/main" val="385650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12/20/2021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2081078-0DDD-49C0-AEC4-762CAEA7C3AD}" type="datetimeFigureOut">
              <a:rPr lang="en-US" smtClean="0"/>
              <a:pPr/>
              <a:t>12/20/2021</a:t>
            </a:fld>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E49A236-84A9-48EE-B951-AAF20F3390DC}" type="slidenum">
              <a:rPr lang="en-US" smtClean="0"/>
              <a:pPr/>
              <a:t>‹#›</a:t>
            </a:fld>
            <a:endParaRPr lang="en-US"/>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82921562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C65078A-390B-4032-BA22-1972E64BD8A0}"/>
              </a:ext>
            </a:extLst>
          </p:cNvPr>
          <p:cNvPicPr>
            <a:picLocks noGrp="1" noChangeAspect="1" noChangeArrowheads="1"/>
          </p:cNvPicPr>
          <p:nvPr>
            <p:ph idx="1"/>
          </p:nvPr>
        </p:nvPicPr>
        <p:blipFill>
          <a:blip r:embed="rId2" cstate="print"/>
          <a:stretch>
            <a:fillRect/>
          </a:stretch>
        </p:blipFill>
        <p:spPr bwMode="auto">
          <a:xfrm>
            <a:off x="4580389" y="293616"/>
            <a:ext cx="5712902" cy="3816990"/>
          </a:xfrm>
          <a:prstGeom prst="rect">
            <a:avLst/>
          </a:prstGeom>
          <a:noFill/>
        </p:spPr>
      </p:pic>
      <p:sp>
        <p:nvSpPr>
          <p:cNvPr id="7" name="Content Placeholder 2">
            <a:extLst>
              <a:ext uri="{FF2B5EF4-FFF2-40B4-BE49-F238E27FC236}">
                <a16:creationId xmlns:a16="http://schemas.microsoft.com/office/drawing/2014/main" id="{CAD6FC65-E656-49F2-9563-9FE1E82503A0}"/>
              </a:ext>
            </a:extLst>
          </p:cNvPr>
          <p:cNvSpPr>
            <a:spLocks noGrp="1"/>
          </p:cNvSpPr>
          <p:nvPr>
            <p:ph type="title"/>
          </p:nvPr>
        </p:nvSpPr>
        <p:spPr>
          <a:xfrm>
            <a:off x="965245" y="4110606"/>
            <a:ext cx="9906000" cy="1509713"/>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buNone/>
            </a:pPr>
            <a:r>
              <a:rPr lang="en-US" sz="2000" b="1" dirty="0" err="1"/>
              <a:t>Dr.Zahra</a:t>
            </a:r>
            <a:r>
              <a:rPr lang="en-US" sz="2000" b="1" dirty="0"/>
              <a:t> Davoudi</a:t>
            </a:r>
            <a:endParaRPr lang="en-US" sz="2000" b="1" baseline="30000" dirty="0"/>
          </a:p>
          <a:p>
            <a:pPr>
              <a:buNone/>
            </a:pPr>
            <a:r>
              <a:rPr lang="en-US" sz="2000" dirty="0"/>
              <a:t>Endocrinology department and skull base research center  of </a:t>
            </a:r>
            <a:r>
              <a:rPr lang="en-US" sz="2000" dirty="0" err="1"/>
              <a:t>Loghman</a:t>
            </a:r>
            <a:r>
              <a:rPr lang="en-US" sz="2000" dirty="0"/>
              <a:t> Hakim Hospital, Shahid Beheshti University of Medical Sciences</a:t>
            </a:r>
            <a:endParaRPr lang="fa-IR" sz="2000" dirty="0"/>
          </a:p>
        </p:txBody>
      </p:sp>
    </p:spTree>
    <p:extLst>
      <p:ext uri="{BB962C8B-B14F-4D97-AF65-F5344CB8AC3E}">
        <p14:creationId xmlns:p14="http://schemas.microsoft.com/office/powerpoint/2010/main" val="4250167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C0B4D-E087-418D-B2A0-4DD5F8A88E24}"/>
              </a:ext>
            </a:extLst>
          </p:cNvPr>
          <p:cNvSpPr>
            <a:spLocks noGrp="1"/>
          </p:cNvSpPr>
          <p:nvPr>
            <p:ph type="title"/>
          </p:nvPr>
        </p:nvSpPr>
        <p:spPr>
          <a:xfrm>
            <a:off x="1141413" y="618518"/>
            <a:ext cx="9905998" cy="713325"/>
          </a:xfrm>
        </p:spPr>
        <p:txBody>
          <a:bodyPr>
            <a:normAutofit/>
          </a:bodyPr>
          <a:lstStyle/>
          <a:p>
            <a:r>
              <a:rPr lang="en-US" sz="2800" cap="none" dirty="0">
                <a:solidFill>
                  <a:srgbClr val="7030A0"/>
                </a:solidFill>
                <a:ea typeface="+mn-ea"/>
                <a:cs typeface="+mn-cs"/>
              </a:rPr>
              <a:t>Treatment Aims</a:t>
            </a:r>
            <a:endParaRPr lang="en-US" sz="2800" dirty="0">
              <a:solidFill>
                <a:srgbClr val="7030A0"/>
              </a:solidFill>
            </a:endParaRPr>
          </a:p>
        </p:txBody>
      </p:sp>
      <p:sp>
        <p:nvSpPr>
          <p:cNvPr id="3" name="Content Placeholder 2">
            <a:extLst>
              <a:ext uri="{FF2B5EF4-FFF2-40B4-BE49-F238E27FC236}">
                <a16:creationId xmlns:a16="http://schemas.microsoft.com/office/drawing/2014/main" id="{04278546-2A7A-462D-84AA-565C69545FDC}"/>
              </a:ext>
            </a:extLst>
          </p:cNvPr>
          <p:cNvSpPr>
            <a:spLocks noGrp="1"/>
          </p:cNvSpPr>
          <p:nvPr>
            <p:ph idx="1"/>
          </p:nvPr>
        </p:nvSpPr>
        <p:spPr>
          <a:xfrm>
            <a:off x="1141412" y="3429000"/>
            <a:ext cx="9905999" cy="3091069"/>
          </a:xfrm>
        </p:spPr>
        <p:txBody>
          <a:bodyPr>
            <a:normAutofit fontScale="92500"/>
          </a:bodyPr>
          <a:lstStyle/>
          <a:p>
            <a:r>
              <a:rPr lang="en-US" dirty="0">
                <a:solidFill>
                  <a:srgbClr val="7030A0"/>
                </a:solidFill>
              </a:rPr>
              <a:t>In controlled patient GH levels </a:t>
            </a:r>
            <a:r>
              <a:rPr lang="en-US" dirty="0"/>
              <a:t>should be suppressed to at least 1 </a:t>
            </a:r>
            <a:r>
              <a:rPr lang="en-US" dirty="0" err="1"/>
              <a:t>μg</a:t>
            </a:r>
            <a:r>
              <a:rPr lang="en-US" dirty="0"/>
              <a:t>/L or less after an oral glucose load, and age matched and gender-matched serum </a:t>
            </a:r>
            <a:r>
              <a:rPr lang="en-US" dirty="0">
                <a:solidFill>
                  <a:srgbClr val="7030A0"/>
                </a:solidFill>
              </a:rPr>
              <a:t>IGF1 levels should be normalized.</a:t>
            </a:r>
          </a:p>
          <a:p>
            <a:pPr marL="0" indent="0">
              <a:buNone/>
            </a:pPr>
            <a:endParaRPr lang="en-US" dirty="0"/>
          </a:p>
          <a:p>
            <a:pPr marL="0" indent="0">
              <a:buNone/>
            </a:pPr>
            <a:endParaRPr lang="en-US" dirty="0"/>
          </a:p>
          <a:p>
            <a:pPr marL="0" indent="0">
              <a:buNone/>
            </a:pPr>
            <a:r>
              <a:rPr lang="en-US" dirty="0"/>
              <a:t> </a:t>
            </a:r>
            <a:r>
              <a:rPr lang="en-US" sz="1600" dirty="0"/>
              <a:t>A Consensus Statement on acromegaly therapeutic outcomes </a:t>
            </a:r>
            <a:r>
              <a:rPr lang="en-US" sz="1600" dirty="0" err="1"/>
              <a:t>Shlomo</a:t>
            </a:r>
            <a:r>
              <a:rPr lang="en-US" sz="1600" dirty="0"/>
              <a:t> </a:t>
            </a:r>
            <a:r>
              <a:rPr lang="en-US" sz="1600" dirty="0" err="1"/>
              <a:t>Melmed</a:t>
            </a:r>
            <a:r>
              <a:rPr lang="en-US" sz="1600" dirty="0"/>
              <a:t> et al. Nature Reviews , Endocrinology,2018</a:t>
            </a:r>
          </a:p>
        </p:txBody>
      </p:sp>
      <p:pic>
        <p:nvPicPr>
          <p:cNvPr id="4" name="Picture 3">
            <a:extLst>
              <a:ext uri="{FF2B5EF4-FFF2-40B4-BE49-F238E27FC236}">
                <a16:creationId xmlns:a16="http://schemas.microsoft.com/office/drawing/2014/main" id="{4067422C-7829-4012-A098-4C5F5F1F415F}"/>
              </a:ext>
            </a:extLst>
          </p:cNvPr>
          <p:cNvPicPr>
            <a:picLocks noChangeAspect="1"/>
          </p:cNvPicPr>
          <p:nvPr/>
        </p:nvPicPr>
        <p:blipFill>
          <a:blip r:embed="rId2"/>
          <a:stretch>
            <a:fillRect/>
          </a:stretch>
        </p:blipFill>
        <p:spPr>
          <a:xfrm>
            <a:off x="1043609" y="1166122"/>
            <a:ext cx="10003801" cy="2262877"/>
          </a:xfrm>
          <a:prstGeom prst="rect">
            <a:avLst/>
          </a:prstGeom>
        </p:spPr>
      </p:pic>
    </p:spTree>
    <p:extLst>
      <p:ext uri="{BB962C8B-B14F-4D97-AF65-F5344CB8AC3E}">
        <p14:creationId xmlns:p14="http://schemas.microsoft.com/office/powerpoint/2010/main" val="2619505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0146496-4792-4DDE-8165-3F5B22CE0BA7}"/>
              </a:ext>
            </a:extLst>
          </p:cNvPr>
          <p:cNvPicPr>
            <a:picLocks noGrp="1" noChangeAspect="1"/>
          </p:cNvPicPr>
          <p:nvPr>
            <p:ph idx="1"/>
          </p:nvPr>
        </p:nvPicPr>
        <p:blipFill>
          <a:blip r:embed="rId2"/>
          <a:stretch>
            <a:fillRect/>
          </a:stretch>
        </p:blipFill>
        <p:spPr>
          <a:xfrm>
            <a:off x="1013791" y="695739"/>
            <a:ext cx="9905998" cy="5095461"/>
          </a:xfrm>
          <a:prstGeom prst="rect">
            <a:avLst/>
          </a:prstGeom>
        </p:spPr>
      </p:pic>
    </p:spTree>
    <p:extLst>
      <p:ext uri="{BB962C8B-B14F-4D97-AF65-F5344CB8AC3E}">
        <p14:creationId xmlns:p14="http://schemas.microsoft.com/office/powerpoint/2010/main" val="3260667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A3272E-4ECD-4551-836E-3665F0832553}"/>
              </a:ext>
            </a:extLst>
          </p:cNvPr>
          <p:cNvSpPr>
            <a:spLocks noGrp="1"/>
          </p:cNvSpPr>
          <p:nvPr>
            <p:ph idx="1"/>
          </p:nvPr>
        </p:nvSpPr>
        <p:spPr>
          <a:xfrm>
            <a:off x="1141412" y="437322"/>
            <a:ext cx="9905999" cy="6321287"/>
          </a:xfrm>
        </p:spPr>
        <p:txBody>
          <a:bodyPr>
            <a:normAutofit fontScale="55000" lnSpcReduction="20000"/>
          </a:bodyPr>
          <a:lstStyle/>
          <a:p>
            <a:pPr>
              <a:buFont typeface="Wingdings" panose="05000000000000000000" pitchFamily="2" charset="2"/>
              <a:buChar char="§"/>
            </a:pPr>
            <a:r>
              <a:rPr lang="en-US" sz="2900" b="1" dirty="0">
                <a:solidFill>
                  <a:srgbClr val="FFFF00"/>
                </a:solidFill>
              </a:rPr>
              <a:t>Ideally, the goal of therapy should be tight control of GH secretion and normalization of IGF1 levels</a:t>
            </a:r>
            <a:r>
              <a:rPr lang="en-US" sz="2900" dirty="0"/>
              <a:t>,</a:t>
            </a:r>
          </a:p>
          <a:p>
            <a:pPr>
              <a:buFont typeface="Wingdings" panose="05000000000000000000" pitchFamily="2" charset="2"/>
              <a:buChar char="§"/>
            </a:pPr>
            <a:r>
              <a:rPr lang="en-US" sz="2900" dirty="0"/>
              <a:t> </a:t>
            </a:r>
            <a:r>
              <a:rPr lang="en-US" sz="2500" dirty="0">
                <a:solidFill>
                  <a:srgbClr val="7030A0"/>
                </a:solidFill>
              </a:rPr>
              <a:t>Discordant reported </a:t>
            </a:r>
            <a:r>
              <a:rPr lang="en-US" sz="2500" dirty="0"/>
              <a:t>IGF1 and GH values have been observed in patients </a:t>
            </a:r>
            <a:r>
              <a:rPr lang="en-US" sz="2500" dirty="0">
                <a:solidFill>
                  <a:srgbClr val="7030A0"/>
                </a:solidFill>
              </a:rPr>
              <a:t>following surgery </a:t>
            </a:r>
            <a:r>
              <a:rPr lang="en-US" sz="2500" dirty="0"/>
              <a:t>as well as </a:t>
            </a:r>
            <a:r>
              <a:rPr lang="en-US" sz="2500" dirty="0">
                <a:solidFill>
                  <a:srgbClr val="7030A0"/>
                </a:solidFill>
              </a:rPr>
              <a:t>in those treated with somatostatin receptor ligands (SRLs)</a:t>
            </a:r>
          </a:p>
          <a:p>
            <a:pPr>
              <a:buFont typeface="Wingdings" panose="05000000000000000000" pitchFamily="2" charset="2"/>
              <a:buChar char="§"/>
            </a:pPr>
            <a:endParaRPr lang="fa-IR" sz="2500" dirty="0">
              <a:solidFill>
                <a:srgbClr val="7030A0"/>
              </a:solidFill>
            </a:endParaRPr>
          </a:p>
          <a:p>
            <a:pPr>
              <a:buFont typeface="Wingdings" panose="05000000000000000000" pitchFamily="2" charset="2"/>
              <a:buChar char="§"/>
            </a:pPr>
            <a:r>
              <a:rPr lang="en-US" sz="2900" b="1" dirty="0">
                <a:solidFill>
                  <a:srgbClr val="7030A0"/>
                </a:solidFill>
              </a:rPr>
              <a:t>Discordant GH and IGF1 results after treatment </a:t>
            </a:r>
            <a:r>
              <a:rPr lang="en-US" sz="2500" dirty="0">
                <a:solidFill>
                  <a:schemeClr val="bg1"/>
                </a:solidFill>
              </a:rPr>
              <a:t>should necessitate </a:t>
            </a:r>
            <a:r>
              <a:rPr lang="en-US" sz="3200" b="1" dirty="0">
                <a:solidFill>
                  <a:srgbClr val="7030A0"/>
                </a:solidFill>
              </a:rPr>
              <a:t>repeating </a:t>
            </a:r>
            <a:r>
              <a:rPr lang="en-US" sz="3200" b="1" dirty="0">
                <a:solidFill>
                  <a:schemeClr val="bg1"/>
                </a:solidFill>
              </a:rPr>
              <a:t>the respective assay(s) in a reputable laboratory using rigorous assay standardizations and appropriate sensitivity cutoffs.</a:t>
            </a:r>
          </a:p>
          <a:p>
            <a:pPr>
              <a:buFont typeface="Wingdings" panose="05000000000000000000" pitchFamily="2" charset="2"/>
              <a:buChar char="§"/>
            </a:pPr>
            <a:r>
              <a:rPr lang="en-US" sz="2500" dirty="0">
                <a:solidFill>
                  <a:srgbClr val="7030A0"/>
                </a:solidFill>
              </a:rPr>
              <a:t>IGF-I levels measured 6 weeks postoperatively </a:t>
            </a:r>
            <a:r>
              <a:rPr lang="en-US" sz="2500" dirty="0"/>
              <a:t>can be used in most patients to assess remission, although patients with </a:t>
            </a:r>
            <a:r>
              <a:rPr lang="en-US" sz="3200" dirty="0">
                <a:solidFill>
                  <a:srgbClr val="7030A0"/>
                </a:solidFill>
              </a:rPr>
              <a:t>mildly elevated IGF-I may yet normalize by 3–6 months.</a:t>
            </a:r>
          </a:p>
          <a:p>
            <a:pPr>
              <a:buFont typeface="Wingdings" panose="05000000000000000000" pitchFamily="2" charset="2"/>
              <a:buChar char="§"/>
            </a:pPr>
            <a:endParaRPr lang="en-US" sz="2500" dirty="0">
              <a:solidFill>
                <a:srgbClr val="7030A0"/>
              </a:solidFill>
            </a:endParaRPr>
          </a:p>
          <a:p>
            <a:pPr>
              <a:buFont typeface="Wingdings" panose="05000000000000000000" pitchFamily="2" charset="2"/>
              <a:buChar char="§"/>
            </a:pPr>
            <a:r>
              <a:rPr lang="en-US" sz="2500" dirty="0">
                <a:solidFill>
                  <a:schemeClr val="bg1"/>
                </a:solidFill>
              </a:rPr>
              <a:t> </a:t>
            </a:r>
            <a:r>
              <a:rPr lang="en-US" sz="2500" dirty="0"/>
              <a:t>GH nadir levels during an OGTT are also affected by factors such as patient age, BMI, sex and </a:t>
            </a:r>
            <a:r>
              <a:rPr lang="en-US" sz="2500" dirty="0" err="1"/>
              <a:t>oestrogen</a:t>
            </a:r>
            <a:r>
              <a:rPr lang="en-US" sz="2500" dirty="0"/>
              <a:t> use, and we recommend that these factors are considered when interpreting results of this test</a:t>
            </a:r>
          </a:p>
          <a:p>
            <a:pPr>
              <a:buFont typeface="Wingdings" panose="05000000000000000000" pitchFamily="2" charset="2"/>
              <a:buChar char="§"/>
            </a:pPr>
            <a:endParaRPr lang="en-US" sz="2500" dirty="0"/>
          </a:p>
          <a:p>
            <a:pPr>
              <a:buFont typeface="Wingdings" panose="05000000000000000000" pitchFamily="2" charset="2"/>
              <a:buChar char="§"/>
            </a:pPr>
            <a:r>
              <a:rPr lang="en-US" sz="2500" dirty="0"/>
              <a:t>Reference GH nadir levels after OGTT using the </a:t>
            </a:r>
            <a:r>
              <a:rPr lang="en-US" sz="2500" dirty="0">
                <a:solidFill>
                  <a:srgbClr val="7030A0"/>
                </a:solidFill>
              </a:rPr>
              <a:t>IDS-</a:t>
            </a:r>
            <a:r>
              <a:rPr lang="en-US" sz="2500" dirty="0" err="1">
                <a:solidFill>
                  <a:srgbClr val="7030A0"/>
                </a:solidFill>
              </a:rPr>
              <a:t>iSYS</a:t>
            </a:r>
            <a:r>
              <a:rPr lang="en-US" sz="2500" dirty="0">
                <a:solidFill>
                  <a:srgbClr val="7030A0"/>
                </a:solidFill>
              </a:rPr>
              <a:t> assay </a:t>
            </a:r>
            <a:r>
              <a:rPr lang="en-US" sz="2500" dirty="0"/>
              <a:t>accounting for BMI, sex, and </a:t>
            </a:r>
            <a:r>
              <a:rPr lang="en-US" sz="2500" dirty="0" err="1"/>
              <a:t>ethinyle</a:t>
            </a:r>
            <a:r>
              <a:rPr lang="en-US" sz="2500" dirty="0"/>
              <a:t> </a:t>
            </a:r>
            <a:r>
              <a:rPr lang="en-US" sz="2500" dirty="0" err="1"/>
              <a:t>stradiol</a:t>
            </a:r>
            <a:r>
              <a:rPr lang="en-US" sz="2500" dirty="0"/>
              <a:t>-containing oral contraceptive use confirm the importance of these factors as confounders in GH measurements. </a:t>
            </a:r>
          </a:p>
          <a:p>
            <a:pPr>
              <a:buFont typeface="Wingdings" panose="05000000000000000000" pitchFamily="2" charset="2"/>
              <a:buChar char="§"/>
            </a:pPr>
            <a:endParaRPr lang="en-US" dirty="0"/>
          </a:p>
          <a:p>
            <a:pPr>
              <a:buFont typeface="Wingdings" panose="05000000000000000000" pitchFamily="2" charset="2"/>
              <a:buChar char="§"/>
            </a:pPr>
            <a:r>
              <a:rPr lang="en-US" dirty="0"/>
              <a:t> </a:t>
            </a:r>
            <a:r>
              <a:rPr lang="en-US" sz="1800" dirty="0" err="1"/>
              <a:t>Bidlingmaier</a:t>
            </a:r>
            <a:r>
              <a:rPr lang="en-US" sz="1800" dirty="0"/>
              <a:t> M, Friedrich N, </a:t>
            </a:r>
            <a:r>
              <a:rPr lang="en-US" sz="1800" dirty="0" err="1"/>
              <a:t>Emeny</a:t>
            </a:r>
            <a:r>
              <a:rPr lang="en-US" sz="1800" dirty="0"/>
              <a:t> RT, et al. Reference intervals for insulin-like growth factor-1 (IGF-I) from birth to senescence: results from a multicenter study using a new automated </a:t>
            </a:r>
            <a:r>
              <a:rPr lang="en-US" sz="1800" dirty="0" err="1"/>
              <a:t>chemiluminescence</a:t>
            </a:r>
            <a:r>
              <a:rPr lang="en-US" sz="1800" dirty="0"/>
              <a:t> IGF-I immunoassay conforming to recent international recommendations. J Clin Endocrinol </a:t>
            </a:r>
            <a:r>
              <a:rPr lang="en-US" sz="1800" dirty="0" err="1"/>
              <a:t>Metab</a:t>
            </a:r>
            <a:r>
              <a:rPr lang="en-US" sz="1800" dirty="0"/>
              <a:t>. 2014;99:1712–1721.,</a:t>
            </a:r>
          </a:p>
          <a:p>
            <a:pPr>
              <a:buFont typeface="Wingdings" panose="05000000000000000000" pitchFamily="2" charset="2"/>
              <a:buChar char="§"/>
            </a:pPr>
            <a:r>
              <a:rPr lang="en-US" sz="1800" dirty="0"/>
              <a:t>A Pituitary Society update to acromegaly management guidelines Maria Fleseriu1  Pituitary</a:t>
            </a:r>
            <a:r>
              <a:rPr lang="fa-IR" sz="1800" dirty="0"/>
              <a:t> 2020</a:t>
            </a:r>
            <a:endParaRPr lang="en-US" sz="1800" dirty="0"/>
          </a:p>
          <a:p>
            <a:pPr>
              <a:buFont typeface="Wingdings" panose="05000000000000000000" pitchFamily="2" charset="2"/>
              <a:buChar char="§"/>
            </a:pPr>
            <a:endParaRPr lang="en-US" sz="1200" dirty="0"/>
          </a:p>
          <a:p>
            <a:pPr>
              <a:buFont typeface="Wingdings" panose="05000000000000000000" pitchFamily="2" charset="2"/>
              <a:buChar char="§"/>
            </a:pPr>
            <a:endParaRPr lang="en-US" sz="1200" dirty="0"/>
          </a:p>
        </p:txBody>
      </p:sp>
    </p:spTree>
    <p:extLst>
      <p:ext uri="{BB962C8B-B14F-4D97-AF65-F5344CB8AC3E}">
        <p14:creationId xmlns:p14="http://schemas.microsoft.com/office/powerpoint/2010/main" val="574297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EBE8D-765C-4E30-8860-F1D2138784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D883EB-A0C0-4DF5-A8AC-B49E2B02E68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4C51F73-C83E-48C3-8574-44E477318EF1}"/>
              </a:ext>
            </a:extLst>
          </p:cNvPr>
          <p:cNvPicPr>
            <a:picLocks noChangeAspect="1"/>
          </p:cNvPicPr>
          <p:nvPr/>
        </p:nvPicPr>
        <p:blipFill>
          <a:blip r:embed="rId2"/>
          <a:stretch>
            <a:fillRect/>
          </a:stretch>
        </p:blipFill>
        <p:spPr>
          <a:xfrm>
            <a:off x="1141412" y="618518"/>
            <a:ext cx="9905998" cy="5172683"/>
          </a:xfrm>
          <a:prstGeom prst="rect">
            <a:avLst/>
          </a:prstGeom>
        </p:spPr>
      </p:pic>
    </p:spTree>
    <p:extLst>
      <p:ext uri="{BB962C8B-B14F-4D97-AF65-F5344CB8AC3E}">
        <p14:creationId xmlns:p14="http://schemas.microsoft.com/office/powerpoint/2010/main" val="1376314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8865-8DCB-4514-B7FA-F13CE4BEBAB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D66F253-FA98-4FAC-8B1E-7773610941F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65820D5-FD6E-4F6E-A4B1-64553ABFE7AE}"/>
              </a:ext>
            </a:extLst>
          </p:cNvPr>
          <p:cNvPicPr>
            <a:picLocks noChangeAspect="1"/>
          </p:cNvPicPr>
          <p:nvPr/>
        </p:nvPicPr>
        <p:blipFill>
          <a:blip r:embed="rId2"/>
          <a:stretch>
            <a:fillRect/>
          </a:stretch>
        </p:blipFill>
        <p:spPr>
          <a:xfrm>
            <a:off x="1141412" y="423863"/>
            <a:ext cx="9905998" cy="5653088"/>
          </a:xfrm>
          <a:prstGeom prst="rect">
            <a:avLst/>
          </a:prstGeom>
        </p:spPr>
      </p:pic>
    </p:spTree>
    <p:extLst>
      <p:ext uri="{BB962C8B-B14F-4D97-AF65-F5344CB8AC3E}">
        <p14:creationId xmlns:p14="http://schemas.microsoft.com/office/powerpoint/2010/main" val="3105746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968742"/>
          </a:xfrm>
        </p:spPr>
        <p:txBody>
          <a:bodyPr>
            <a:normAutofit fontScale="90000"/>
          </a:bodyPr>
          <a:lstStyle/>
          <a:p>
            <a:r>
              <a:rPr lang="en-US" dirty="0">
                <a:solidFill>
                  <a:schemeClr val="bg1"/>
                </a:solidFill>
              </a:rPr>
              <a:t>IGF1 assays</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1492370" y="1682150"/>
            <a:ext cx="8965318" cy="4566249"/>
          </a:xfrm>
        </p:spPr>
        <p:txBody>
          <a:bodyPr>
            <a:normAutofit/>
          </a:bodyPr>
          <a:lstStyle/>
          <a:p>
            <a:r>
              <a:rPr lang="en-US" dirty="0">
                <a:solidFill>
                  <a:schemeClr val="bg1"/>
                </a:solidFill>
              </a:rPr>
              <a:t>IGF1</a:t>
            </a:r>
            <a:r>
              <a:rPr lang="en-US" dirty="0"/>
              <a:t> is a </a:t>
            </a:r>
            <a:r>
              <a:rPr lang="en-US" dirty="0">
                <a:solidFill>
                  <a:srgbClr val="FFFF00"/>
                </a:solidFill>
              </a:rPr>
              <a:t>valid indicator of disease activity and GH status in </a:t>
            </a:r>
            <a:r>
              <a:rPr lang="en-US" dirty="0" err="1">
                <a:solidFill>
                  <a:srgbClr val="FFFF00"/>
                </a:solidFill>
              </a:rPr>
              <a:t>acromegaly</a:t>
            </a:r>
            <a:r>
              <a:rPr lang="en-US" dirty="0"/>
              <a:t>, but its clinical use has met some objections and  restrictions.</a:t>
            </a:r>
          </a:p>
          <a:p>
            <a:r>
              <a:rPr lang="en-US" dirty="0"/>
              <a:t> </a:t>
            </a:r>
            <a:r>
              <a:rPr lang="en-US" b="1" dirty="0">
                <a:solidFill>
                  <a:srgbClr val="002060"/>
                </a:solidFill>
              </a:rPr>
              <a:t>IGF1 is the most sensitive and specific test for the diagnosis of </a:t>
            </a:r>
            <a:r>
              <a:rPr lang="en-US" b="1" dirty="0" err="1">
                <a:solidFill>
                  <a:srgbClr val="002060"/>
                </a:solidFill>
              </a:rPr>
              <a:t>acromegaly</a:t>
            </a:r>
            <a:r>
              <a:rPr lang="en-US" dirty="0"/>
              <a:t>, total reliance on it for diagnosis or using it as the sole indication of disease severity and GH burden is not recommended. </a:t>
            </a:r>
          </a:p>
          <a:p>
            <a:r>
              <a:rPr lang="en-US" dirty="0"/>
              <a:t> Due to </a:t>
            </a:r>
            <a:r>
              <a:rPr lang="en-US" dirty="0">
                <a:solidFill>
                  <a:srgbClr val="FFFF00"/>
                </a:solidFill>
              </a:rPr>
              <a:t>wide range of “normal” IGF-I levels</a:t>
            </a:r>
            <a:r>
              <a:rPr lang="en-US" dirty="0"/>
              <a:t>, we cannot exclude the possibility that an IGF-I within the normal reference range may not be truly normal for some individuals.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05442"/>
            <a:ext cx="9905998" cy="661357"/>
          </a:xfrm>
        </p:spPr>
        <p:txBody>
          <a:bodyPr>
            <a:normAutofit/>
          </a:bodyPr>
          <a:lstStyle/>
          <a:p>
            <a:r>
              <a:rPr lang="en-US" dirty="0">
                <a:solidFill>
                  <a:schemeClr val="bg1"/>
                </a:solidFill>
              </a:rPr>
              <a:t>Factors affecting serum IGF1 level</a:t>
            </a:r>
          </a:p>
        </p:txBody>
      </p:sp>
      <p:sp>
        <p:nvSpPr>
          <p:cNvPr id="3" name="Content Placeholder 2"/>
          <p:cNvSpPr>
            <a:spLocks noGrp="1"/>
          </p:cNvSpPr>
          <p:nvPr>
            <p:ph idx="1"/>
          </p:nvPr>
        </p:nvSpPr>
        <p:spPr>
          <a:xfrm>
            <a:off x="1141412" y="948906"/>
            <a:ext cx="9905999" cy="4842295"/>
          </a:xfrm>
        </p:spPr>
        <p:txBody>
          <a:bodyPr>
            <a:normAutofit fontScale="55000" lnSpcReduction="20000"/>
          </a:bodyPr>
          <a:lstStyle/>
          <a:p>
            <a:pPr>
              <a:buNone/>
            </a:pPr>
            <a:r>
              <a:rPr lang="en-US" sz="5100" b="1" dirty="0">
                <a:solidFill>
                  <a:srgbClr val="7030A0"/>
                </a:solidFill>
              </a:rPr>
              <a:t>Factors decreasing serum level </a:t>
            </a:r>
          </a:p>
          <a:p>
            <a:pPr>
              <a:buFont typeface="Wingdings" pitchFamily="2" charset="2"/>
              <a:buChar char="v"/>
            </a:pPr>
            <a:r>
              <a:rPr lang="en-US" dirty="0">
                <a:solidFill>
                  <a:schemeClr val="bg1"/>
                </a:solidFill>
              </a:rPr>
              <a:t>Progressive liver and Renal disease</a:t>
            </a:r>
          </a:p>
          <a:p>
            <a:pPr>
              <a:buFont typeface="Wingdings" pitchFamily="2" charset="2"/>
              <a:buChar char="v"/>
            </a:pPr>
            <a:r>
              <a:rPr lang="en-US" dirty="0">
                <a:solidFill>
                  <a:schemeClr val="bg1"/>
                </a:solidFill>
              </a:rPr>
              <a:t>Nutritional and gastrointestinal disease </a:t>
            </a:r>
          </a:p>
          <a:p>
            <a:pPr>
              <a:buFont typeface="Wingdings" pitchFamily="2" charset="2"/>
              <a:buChar char="v"/>
            </a:pPr>
            <a:r>
              <a:rPr lang="en-US" dirty="0">
                <a:solidFill>
                  <a:schemeClr val="bg1"/>
                </a:solidFill>
              </a:rPr>
              <a:t>Serious coexisting illness </a:t>
            </a:r>
          </a:p>
          <a:p>
            <a:pPr>
              <a:buFont typeface="Wingdings" pitchFamily="2" charset="2"/>
              <a:buChar char="v"/>
            </a:pPr>
            <a:r>
              <a:rPr lang="en-US" dirty="0">
                <a:solidFill>
                  <a:schemeClr val="bg1"/>
                </a:solidFill>
              </a:rPr>
              <a:t>Hypothyroidism </a:t>
            </a:r>
          </a:p>
          <a:p>
            <a:pPr>
              <a:buFont typeface="Wingdings" pitchFamily="2" charset="2"/>
              <a:buChar char="v"/>
            </a:pPr>
            <a:r>
              <a:rPr lang="en-US" dirty="0">
                <a:solidFill>
                  <a:schemeClr val="bg1"/>
                </a:solidFill>
              </a:rPr>
              <a:t>Poorly controlled type I diabetes mellitus </a:t>
            </a:r>
          </a:p>
          <a:p>
            <a:pPr>
              <a:buFont typeface="Wingdings" pitchFamily="2" charset="2"/>
              <a:buChar char="v"/>
            </a:pPr>
            <a:r>
              <a:rPr lang="en-US" dirty="0">
                <a:solidFill>
                  <a:schemeClr val="bg1"/>
                </a:solidFill>
              </a:rPr>
              <a:t>Prolonged fasting</a:t>
            </a:r>
          </a:p>
          <a:p>
            <a:pPr>
              <a:buFont typeface="Wingdings" pitchFamily="2" charset="2"/>
              <a:buChar char="v"/>
            </a:pPr>
            <a:r>
              <a:rPr lang="en-US" dirty="0">
                <a:solidFill>
                  <a:schemeClr val="bg1"/>
                </a:solidFill>
              </a:rPr>
              <a:t>Oral estrogen consumption </a:t>
            </a:r>
          </a:p>
          <a:p>
            <a:pPr>
              <a:buFont typeface="Wingdings" pitchFamily="2" charset="2"/>
              <a:buChar char="v"/>
            </a:pPr>
            <a:r>
              <a:rPr lang="en-US" dirty="0">
                <a:solidFill>
                  <a:schemeClr val="bg1"/>
                </a:solidFill>
              </a:rPr>
              <a:t> Alcohol consumption</a:t>
            </a:r>
          </a:p>
          <a:p>
            <a:pPr>
              <a:buFont typeface="Wingdings" pitchFamily="2" charset="2"/>
              <a:buChar char="v"/>
            </a:pPr>
            <a:r>
              <a:rPr lang="en-US" sz="4500" b="1" dirty="0">
                <a:solidFill>
                  <a:srgbClr val="7030A0"/>
                </a:solidFill>
              </a:rPr>
              <a:t>Factors increasing serum level</a:t>
            </a:r>
          </a:p>
          <a:p>
            <a:pPr>
              <a:buFont typeface="Wingdings" pitchFamily="2" charset="2"/>
              <a:buChar char="v"/>
            </a:pPr>
            <a:r>
              <a:rPr lang="en-US" dirty="0">
                <a:solidFill>
                  <a:schemeClr val="bg1"/>
                </a:solidFill>
              </a:rPr>
              <a:t>Puberty </a:t>
            </a:r>
          </a:p>
          <a:p>
            <a:pPr>
              <a:buFont typeface="Wingdings" pitchFamily="2" charset="2"/>
              <a:buChar char="v"/>
            </a:pPr>
            <a:r>
              <a:rPr lang="en-US" dirty="0">
                <a:solidFill>
                  <a:schemeClr val="bg1"/>
                </a:solidFill>
              </a:rPr>
              <a:t>Pregnancy </a:t>
            </a:r>
          </a:p>
          <a:p>
            <a:pPr>
              <a:buFont typeface="Wingdings" pitchFamily="2" charset="2"/>
              <a:buChar char="v"/>
            </a:pPr>
            <a:r>
              <a:rPr lang="en-US" dirty="0">
                <a:solidFill>
                  <a:schemeClr val="bg1"/>
                </a:solidFill>
              </a:rPr>
              <a:t>Testosterone and DHEAS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FFFF00"/>
                </a:solidFill>
              </a:rPr>
              <a:t>Physiological and pathological factors affecting serum GH</a:t>
            </a:r>
          </a:p>
        </p:txBody>
      </p:sp>
      <p:sp>
        <p:nvSpPr>
          <p:cNvPr id="3" name="Content Placeholder 2"/>
          <p:cNvSpPr>
            <a:spLocks noGrp="1"/>
          </p:cNvSpPr>
          <p:nvPr>
            <p:ph sz="half" idx="1"/>
          </p:nvPr>
        </p:nvSpPr>
        <p:spPr/>
        <p:txBody>
          <a:bodyPr>
            <a:noAutofit/>
          </a:bodyPr>
          <a:lstStyle/>
          <a:p>
            <a:pPr>
              <a:buFont typeface="Wingdings" pitchFamily="2" charset="2"/>
              <a:buChar char="v"/>
            </a:pPr>
            <a:r>
              <a:rPr lang="en-US" sz="1600" dirty="0">
                <a:solidFill>
                  <a:schemeClr val="bg1"/>
                </a:solidFill>
              </a:rPr>
              <a:t>Puberty </a:t>
            </a:r>
          </a:p>
          <a:p>
            <a:pPr>
              <a:buFont typeface="Wingdings" pitchFamily="2" charset="2"/>
              <a:buChar char="v"/>
            </a:pPr>
            <a:r>
              <a:rPr lang="en-US" sz="1600" dirty="0">
                <a:solidFill>
                  <a:schemeClr val="bg1"/>
                </a:solidFill>
              </a:rPr>
              <a:t>Pregnancy </a:t>
            </a:r>
          </a:p>
          <a:p>
            <a:pPr>
              <a:buFont typeface="Wingdings" pitchFamily="2" charset="2"/>
              <a:buChar char="v"/>
            </a:pPr>
            <a:r>
              <a:rPr lang="en-US" sz="1600" dirty="0">
                <a:solidFill>
                  <a:schemeClr val="bg1"/>
                </a:solidFill>
              </a:rPr>
              <a:t>Hepatic and renal failure </a:t>
            </a:r>
          </a:p>
          <a:p>
            <a:pPr>
              <a:buFont typeface="Wingdings" pitchFamily="2" charset="2"/>
              <a:buChar char="v"/>
            </a:pPr>
            <a:r>
              <a:rPr lang="en-US" sz="1600" dirty="0">
                <a:solidFill>
                  <a:schemeClr val="bg1"/>
                </a:solidFill>
              </a:rPr>
              <a:t>Long term starvation </a:t>
            </a:r>
          </a:p>
          <a:p>
            <a:pPr>
              <a:buFont typeface="Wingdings" pitchFamily="2" charset="2"/>
              <a:buChar char="v"/>
            </a:pPr>
            <a:r>
              <a:rPr lang="en-US" sz="1600" dirty="0">
                <a:solidFill>
                  <a:schemeClr val="bg1"/>
                </a:solidFill>
              </a:rPr>
              <a:t>Malnutrition </a:t>
            </a:r>
          </a:p>
          <a:p>
            <a:pPr>
              <a:buFont typeface="Wingdings" pitchFamily="2" charset="2"/>
              <a:buChar char="v"/>
            </a:pPr>
            <a:r>
              <a:rPr lang="en-US" sz="1600" dirty="0">
                <a:solidFill>
                  <a:schemeClr val="bg1"/>
                </a:solidFill>
              </a:rPr>
              <a:t>Poorly controlled diabetes mellitus </a:t>
            </a:r>
          </a:p>
          <a:p>
            <a:pPr>
              <a:buFont typeface="Wingdings" pitchFamily="2" charset="2"/>
              <a:buChar char="v"/>
            </a:pPr>
            <a:r>
              <a:rPr lang="en-US" sz="1600" dirty="0">
                <a:solidFill>
                  <a:schemeClr val="bg1"/>
                </a:solidFill>
              </a:rPr>
              <a:t>Physical and emotional stress </a:t>
            </a:r>
          </a:p>
          <a:p>
            <a:pPr>
              <a:buFont typeface="Wingdings" pitchFamily="2" charset="2"/>
              <a:buChar char="v"/>
            </a:pPr>
            <a:r>
              <a:rPr lang="en-US" sz="1600" dirty="0">
                <a:solidFill>
                  <a:schemeClr val="bg1"/>
                </a:solidFill>
              </a:rPr>
              <a:t>Genetic factors  </a:t>
            </a:r>
          </a:p>
          <a:p>
            <a:pPr marL="0" indent="0">
              <a:buNone/>
            </a:pPr>
            <a:endParaRPr lang="en-US" sz="1600" dirty="0">
              <a:solidFill>
                <a:schemeClr val="bg1"/>
              </a:solidFill>
            </a:endParaRPr>
          </a:p>
        </p:txBody>
      </p:sp>
      <p:sp>
        <p:nvSpPr>
          <p:cNvPr id="4" name="Content Placeholder 3">
            <a:extLst>
              <a:ext uri="{FF2B5EF4-FFF2-40B4-BE49-F238E27FC236}">
                <a16:creationId xmlns:a16="http://schemas.microsoft.com/office/drawing/2014/main" id="{19C20FAF-7C73-4DF4-BB10-04DBAF858D8A}"/>
              </a:ext>
            </a:extLst>
          </p:cNvPr>
          <p:cNvSpPr>
            <a:spLocks noGrp="1"/>
          </p:cNvSpPr>
          <p:nvPr>
            <p:ph sz="half" idx="2"/>
          </p:nvPr>
        </p:nvSpPr>
        <p:spPr/>
        <p:txBody>
          <a:bodyPr>
            <a:normAutofit/>
          </a:bodyPr>
          <a:lstStyle/>
          <a:p>
            <a:pPr>
              <a:buFont typeface="Wingdings" pitchFamily="2" charset="2"/>
              <a:buChar char="v"/>
            </a:pPr>
            <a:endParaRPr lang="en-US" sz="2400" dirty="0">
              <a:solidFill>
                <a:schemeClr val="bg1"/>
              </a:solidFill>
            </a:endParaRPr>
          </a:p>
          <a:p>
            <a:pPr>
              <a:buFont typeface="Wingdings" pitchFamily="2" charset="2"/>
              <a:buChar char="v"/>
            </a:pPr>
            <a:r>
              <a:rPr lang="en-US" sz="1700" dirty="0">
                <a:solidFill>
                  <a:schemeClr val="bg1"/>
                </a:solidFill>
              </a:rPr>
              <a:t>Thyrotropin releasing hormone (TSH) </a:t>
            </a:r>
          </a:p>
          <a:p>
            <a:pPr>
              <a:buFont typeface="Wingdings" pitchFamily="2" charset="2"/>
              <a:buChar char="v"/>
            </a:pPr>
            <a:r>
              <a:rPr lang="en-US" sz="1700" dirty="0">
                <a:solidFill>
                  <a:schemeClr val="bg1"/>
                </a:solidFill>
              </a:rPr>
              <a:t>Glucocorticoids </a:t>
            </a:r>
          </a:p>
          <a:p>
            <a:pPr>
              <a:buFont typeface="Wingdings" pitchFamily="2" charset="2"/>
              <a:buChar char="v"/>
            </a:pPr>
            <a:r>
              <a:rPr lang="en-US" sz="1700" dirty="0">
                <a:solidFill>
                  <a:schemeClr val="bg1"/>
                </a:solidFill>
              </a:rPr>
              <a:t>Opioids </a:t>
            </a:r>
          </a:p>
          <a:p>
            <a:pPr>
              <a:buFont typeface="Wingdings" pitchFamily="2" charset="2"/>
              <a:buChar char="v"/>
            </a:pPr>
            <a:r>
              <a:rPr lang="en-US" sz="1700" dirty="0">
                <a:solidFill>
                  <a:schemeClr val="bg1"/>
                </a:solidFill>
              </a:rPr>
              <a:t>Exogenic estrogen </a:t>
            </a:r>
          </a:p>
          <a:p>
            <a:pPr>
              <a:buFont typeface="Wingdings" pitchFamily="2" charset="2"/>
              <a:buChar char="v"/>
            </a:pPr>
            <a:r>
              <a:rPr lang="en-US" sz="1700" dirty="0">
                <a:solidFill>
                  <a:schemeClr val="bg1"/>
                </a:solidFill>
              </a:rPr>
              <a:t>Endogenic estrogen</a:t>
            </a:r>
          </a:p>
          <a:p>
            <a:pPr>
              <a:buFont typeface="Wingdings" pitchFamily="2" charset="2"/>
              <a:buChar char="v"/>
            </a:pPr>
            <a:r>
              <a:rPr lang="en-US" sz="1700" dirty="0">
                <a:solidFill>
                  <a:schemeClr val="bg1"/>
                </a:solidFill>
              </a:rPr>
              <a:t>Testosterone therapy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83E86-1D24-40C2-B2A7-E6173AF12DBD}"/>
              </a:ext>
            </a:extLst>
          </p:cNvPr>
          <p:cNvSpPr>
            <a:spLocks noGrp="1"/>
          </p:cNvSpPr>
          <p:nvPr>
            <p:ph type="title"/>
          </p:nvPr>
        </p:nvSpPr>
        <p:spPr>
          <a:xfrm>
            <a:off x="1141413" y="112144"/>
            <a:ext cx="9905998" cy="741872"/>
          </a:xfrm>
        </p:spPr>
        <p:txBody>
          <a:bodyPr>
            <a:normAutofit/>
          </a:bodyPr>
          <a:lstStyle/>
          <a:p>
            <a:r>
              <a:rPr lang="en-US" sz="2000" dirty="0">
                <a:solidFill>
                  <a:schemeClr val="bg1"/>
                </a:solidFill>
              </a:rPr>
              <a:t>Algorithm for Approach to discordance between GH and IGF1 after surgery</a:t>
            </a:r>
          </a:p>
        </p:txBody>
      </p:sp>
      <p:pic>
        <p:nvPicPr>
          <p:cNvPr id="5" name="Content Placeholder 4">
            <a:extLst>
              <a:ext uri="{FF2B5EF4-FFF2-40B4-BE49-F238E27FC236}">
                <a16:creationId xmlns:a16="http://schemas.microsoft.com/office/drawing/2014/main" id="{3D9FA678-0D02-48D0-A61D-E147F292A585}"/>
              </a:ext>
            </a:extLst>
          </p:cNvPr>
          <p:cNvPicPr>
            <a:picLocks noGrp="1" noChangeAspect="1"/>
          </p:cNvPicPr>
          <p:nvPr>
            <p:ph idx="1"/>
          </p:nvPr>
        </p:nvPicPr>
        <p:blipFill>
          <a:blip r:embed="rId2"/>
          <a:stretch>
            <a:fillRect/>
          </a:stretch>
        </p:blipFill>
        <p:spPr>
          <a:xfrm>
            <a:off x="1061049" y="966157"/>
            <a:ext cx="9644331" cy="5710687"/>
          </a:xfrm>
        </p:spPr>
      </p:pic>
    </p:spTree>
    <p:extLst>
      <p:ext uri="{BB962C8B-B14F-4D97-AF65-F5344CB8AC3E}">
        <p14:creationId xmlns:p14="http://schemas.microsoft.com/office/powerpoint/2010/main" val="326923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7866888" cy="990600"/>
          </a:xfrm>
        </p:spPr>
        <p:txBody>
          <a:bodyPr>
            <a:normAutofit/>
          </a:bodyPr>
          <a:lstStyle/>
          <a:p>
            <a:r>
              <a:rPr lang="en-US" sz="2400" b="1" dirty="0"/>
              <a:t>Approach to postoperative GH and IGF1 discordance</a:t>
            </a:r>
          </a:p>
        </p:txBody>
      </p:sp>
      <p:sp>
        <p:nvSpPr>
          <p:cNvPr id="3" name="Content Placeholder 2"/>
          <p:cNvSpPr>
            <a:spLocks noGrp="1"/>
          </p:cNvSpPr>
          <p:nvPr>
            <p:ph idx="1"/>
          </p:nvPr>
        </p:nvSpPr>
        <p:spPr>
          <a:xfrm>
            <a:off x="2590800" y="838200"/>
            <a:ext cx="7866888" cy="6019800"/>
          </a:xfrm>
        </p:spPr>
        <p:txBody>
          <a:bodyPr>
            <a:normAutofit fontScale="92500" lnSpcReduction="20000"/>
          </a:bodyPr>
          <a:lstStyle/>
          <a:p>
            <a:pPr>
              <a:buNone/>
            </a:pPr>
            <a:r>
              <a:rPr lang="en-US" sz="3400" b="1" dirty="0">
                <a:solidFill>
                  <a:srgbClr val="FF0000"/>
                </a:solidFill>
              </a:rPr>
              <a:t>1 </a:t>
            </a:r>
            <a:r>
              <a:rPr lang="en-US" dirty="0"/>
              <a:t>) In those with mean diurnal </a:t>
            </a:r>
            <a:r>
              <a:rPr lang="en-US" dirty="0">
                <a:solidFill>
                  <a:srgbClr val="FF0000"/>
                </a:solidFill>
              </a:rPr>
              <a:t>GH less than 1ug/l </a:t>
            </a:r>
            <a:r>
              <a:rPr lang="en-US" dirty="0"/>
              <a:t>and </a:t>
            </a:r>
            <a:r>
              <a:rPr lang="en-US" dirty="0">
                <a:solidFill>
                  <a:srgbClr val="FF0000"/>
                </a:solidFill>
              </a:rPr>
              <a:t>normal or mildly supra normal IGF1 values</a:t>
            </a:r>
            <a:r>
              <a:rPr lang="en-US" dirty="0"/>
              <a:t>,, regular follow up similar to subjects in remission seems reasonable.</a:t>
            </a:r>
          </a:p>
          <a:p>
            <a:pPr>
              <a:buNone/>
            </a:pPr>
            <a:endParaRPr lang="en-US" dirty="0"/>
          </a:p>
          <a:p>
            <a:pPr>
              <a:buNone/>
            </a:pPr>
            <a:r>
              <a:rPr lang="en-US" dirty="0">
                <a:solidFill>
                  <a:srgbClr val="008000"/>
                </a:solidFill>
              </a:rPr>
              <a:t>2 </a:t>
            </a:r>
            <a:r>
              <a:rPr lang="en-US" dirty="0"/>
              <a:t>) In cases with mean diurnal </a:t>
            </a:r>
            <a:r>
              <a:rPr lang="en-US" dirty="0">
                <a:solidFill>
                  <a:srgbClr val="008000"/>
                </a:solidFill>
              </a:rPr>
              <a:t>GH more than 1ug/l</a:t>
            </a:r>
            <a:r>
              <a:rPr lang="en-US" dirty="0">
                <a:solidFill>
                  <a:srgbClr val="FF0000"/>
                </a:solidFill>
              </a:rPr>
              <a:t> </a:t>
            </a:r>
            <a:r>
              <a:rPr lang="en-US" dirty="0">
                <a:solidFill>
                  <a:srgbClr val="008000"/>
                </a:solidFill>
              </a:rPr>
              <a:t>and</a:t>
            </a:r>
            <a:r>
              <a:rPr lang="en-US" dirty="0">
                <a:solidFill>
                  <a:srgbClr val="FF0000"/>
                </a:solidFill>
              </a:rPr>
              <a:t> </a:t>
            </a:r>
            <a:r>
              <a:rPr lang="en-US" dirty="0">
                <a:solidFill>
                  <a:srgbClr val="008000"/>
                </a:solidFill>
              </a:rPr>
              <a:t>normal IGF1</a:t>
            </a:r>
            <a:r>
              <a:rPr lang="en-US" dirty="0"/>
              <a:t>, in the </a:t>
            </a:r>
            <a:r>
              <a:rPr lang="en-US" dirty="0">
                <a:solidFill>
                  <a:srgbClr val="008000"/>
                </a:solidFill>
              </a:rPr>
              <a:t>absence of clinical symptoms and signs</a:t>
            </a:r>
            <a:r>
              <a:rPr lang="en-US" dirty="0"/>
              <a:t>, </a:t>
            </a:r>
            <a:r>
              <a:rPr lang="en-US" dirty="0">
                <a:solidFill>
                  <a:srgbClr val="008000"/>
                </a:solidFill>
              </a:rPr>
              <a:t>close clinical follow up and biochemical evaluation every 3–6 months </a:t>
            </a:r>
            <a:r>
              <a:rPr lang="en-US" dirty="0"/>
              <a:t>is justified.</a:t>
            </a:r>
          </a:p>
          <a:p>
            <a:pPr>
              <a:buNone/>
            </a:pPr>
            <a:endParaRPr lang="en-US" dirty="0"/>
          </a:p>
          <a:p>
            <a:pPr>
              <a:buNone/>
            </a:pPr>
            <a:r>
              <a:rPr lang="en-US" dirty="0">
                <a:solidFill>
                  <a:srgbClr val="7030A0"/>
                </a:solidFill>
              </a:rPr>
              <a:t>3</a:t>
            </a:r>
            <a:r>
              <a:rPr lang="en-US" dirty="0"/>
              <a:t> ) In the presence of </a:t>
            </a:r>
            <a:r>
              <a:rPr lang="en-US" dirty="0">
                <a:solidFill>
                  <a:srgbClr val="7030A0"/>
                </a:solidFill>
              </a:rPr>
              <a:t>elevated IGF1 and clinical signs and symptoms,</a:t>
            </a:r>
            <a:r>
              <a:rPr lang="en-US" dirty="0"/>
              <a:t> pharmacological medications should be individualized.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12045-99A1-45AA-915E-D3F74A94D00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F346B4C-6EEE-4933-A2AE-7CAFBAB5D13B}"/>
              </a:ext>
            </a:extLst>
          </p:cNvPr>
          <p:cNvSpPr>
            <a:spLocks noGrp="1"/>
          </p:cNvSpPr>
          <p:nvPr>
            <p:ph idx="1"/>
          </p:nvPr>
        </p:nvSpPr>
        <p:spPr/>
        <p:txBody>
          <a:bodyPr/>
          <a:lstStyle/>
          <a:p>
            <a:pPr>
              <a:buFont typeface="Wingdings" panose="05000000000000000000" pitchFamily="2" charset="2"/>
              <a:buChar char="v"/>
            </a:pPr>
            <a:r>
              <a:rPr lang="en-US" dirty="0">
                <a:solidFill>
                  <a:srgbClr val="002060"/>
                </a:solidFill>
              </a:rPr>
              <a:t>Management of somatotroph adenoma , treatment paradigms </a:t>
            </a:r>
          </a:p>
          <a:p>
            <a:pPr marL="0" indent="0">
              <a:buNone/>
            </a:pPr>
            <a:endParaRPr lang="en-US" dirty="0">
              <a:solidFill>
                <a:srgbClr val="002060"/>
              </a:solidFill>
            </a:endParaRPr>
          </a:p>
          <a:p>
            <a:pPr>
              <a:buFont typeface="Wingdings" panose="05000000000000000000" pitchFamily="2" charset="2"/>
              <a:buChar char="v"/>
            </a:pPr>
            <a:r>
              <a:rPr lang="en-US" dirty="0">
                <a:solidFill>
                  <a:srgbClr val="002060"/>
                </a:solidFill>
              </a:rPr>
              <a:t>A look at new medical therapy and Personalized medicine approach  </a:t>
            </a:r>
          </a:p>
          <a:p>
            <a:pPr marL="0" indent="0">
              <a:buNone/>
            </a:pPr>
            <a:endParaRPr lang="en-US" dirty="0">
              <a:solidFill>
                <a:srgbClr val="002060"/>
              </a:solidFill>
            </a:endParaRPr>
          </a:p>
          <a:p>
            <a:pPr>
              <a:buFont typeface="Wingdings" panose="05000000000000000000" pitchFamily="2" charset="2"/>
              <a:buChar char="v"/>
            </a:pPr>
            <a:r>
              <a:rPr lang="en-US" dirty="0">
                <a:solidFill>
                  <a:srgbClr val="002060"/>
                </a:solidFill>
              </a:rPr>
              <a:t>Genetic syndromes in pituitary adenoma</a:t>
            </a:r>
          </a:p>
        </p:txBody>
      </p:sp>
    </p:spTree>
    <p:extLst>
      <p:ext uri="{BB962C8B-B14F-4D97-AF65-F5344CB8AC3E}">
        <p14:creationId xmlns:p14="http://schemas.microsoft.com/office/powerpoint/2010/main" val="3434010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B1F06-BDBB-43ED-9A92-8918471D7BC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0D0030C-BC7E-4611-BC6E-6E2AFFDF0216}"/>
              </a:ext>
            </a:extLst>
          </p:cNvPr>
          <p:cNvPicPr>
            <a:picLocks noGrp="1" noChangeAspect="1"/>
          </p:cNvPicPr>
          <p:nvPr>
            <p:ph idx="1"/>
          </p:nvPr>
        </p:nvPicPr>
        <p:blipFill>
          <a:blip r:embed="rId2"/>
          <a:stretch>
            <a:fillRect/>
          </a:stretch>
        </p:blipFill>
        <p:spPr>
          <a:xfrm>
            <a:off x="1141413" y="618518"/>
            <a:ext cx="9811509" cy="5172682"/>
          </a:xfrm>
          <a:prstGeom prst="rect">
            <a:avLst/>
          </a:prstGeom>
        </p:spPr>
      </p:pic>
    </p:spTree>
    <p:extLst>
      <p:ext uri="{BB962C8B-B14F-4D97-AF65-F5344CB8AC3E}">
        <p14:creationId xmlns:p14="http://schemas.microsoft.com/office/powerpoint/2010/main" val="466641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A7298-9B7A-4A0B-B334-8E29828CCBC3}"/>
              </a:ext>
            </a:extLst>
          </p:cNvPr>
          <p:cNvSpPr>
            <a:spLocks noGrp="1"/>
          </p:cNvSpPr>
          <p:nvPr>
            <p:ph type="title"/>
          </p:nvPr>
        </p:nvSpPr>
        <p:spPr>
          <a:xfrm>
            <a:off x="1141410" y="207034"/>
            <a:ext cx="9912355" cy="664234"/>
          </a:xfrm>
        </p:spPr>
        <p:txBody>
          <a:bodyPr>
            <a:normAutofit/>
          </a:bodyPr>
          <a:lstStyle/>
          <a:p>
            <a:r>
              <a:rPr lang="en-US" sz="2800" dirty="0">
                <a:solidFill>
                  <a:srgbClr val="002060"/>
                </a:solidFill>
              </a:rPr>
              <a:t>Key 2018 consensus recommendations</a:t>
            </a:r>
          </a:p>
        </p:txBody>
      </p:sp>
      <p:pic>
        <p:nvPicPr>
          <p:cNvPr id="4" name="Content Placeholder 3">
            <a:extLst>
              <a:ext uri="{FF2B5EF4-FFF2-40B4-BE49-F238E27FC236}">
                <a16:creationId xmlns:a16="http://schemas.microsoft.com/office/drawing/2014/main" id="{010F7918-E26A-4EAC-8D5D-246461745886}"/>
              </a:ext>
            </a:extLst>
          </p:cNvPr>
          <p:cNvPicPr>
            <a:picLocks noGrp="1" noChangeAspect="1"/>
          </p:cNvPicPr>
          <p:nvPr>
            <p:ph type="pic" idx="1"/>
          </p:nvPr>
        </p:nvPicPr>
        <p:blipFill rotWithShape="1">
          <a:blip r:embed="rId2"/>
          <a:srcRect t="18075" b="18075"/>
          <a:stretch/>
        </p:blipFill>
        <p:spPr>
          <a:xfrm>
            <a:off x="1141411" y="914400"/>
            <a:ext cx="9912354" cy="5072332"/>
          </a:xfrm>
          <a:prstGeom prst="rect">
            <a:avLst/>
          </a:prstGeom>
        </p:spPr>
      </p:pic>
      <p:sp>
        <p:nvSpPr>
          <p:cNvPr id="7" name="Text Placeholder 6">
            <a:extLst>
              <a:ext uri="{FF2B5EF4-FFF2-40B4-BE49-F238E27FC236}">
                <a16:creationId xmlns:a16="http://schemas.microsoft.com/office/drawing/2014/main" id="{FD6E0D9D-F2AC-4637-9577-AD6BCBF1290A}"/>
              </a:ext>
            </a:extLst>
          </p:cNvPr>
          <p:cNvSpPr>
            <a:spLocks noGrp="1"/>
          </p:cNvSpPr>
          <p:nvPr>
            <p:ph type="body" sz="half" idx="2"/>
          </p:nvPr>
        </p:nvSpPr>
        <p:spPr>
          <a:xfrm>
            <a:off x="1141364" y="6124755"/>
            <a:ext cx="9910859" cy="629727"/>
          </a:xfrm>
        </p:spPr>
        <p:txBody>
          <a:bodyPr/>
          <a:lstStyle/>
          <a:p>
            <a:r>
              <a:rPr lang="en-US" sz="1600" dirty="0"/>
              <a:t>A Consensus Statement on acromegaly therapeutic outcomes </a:t>
            </a:r>
            <a:r>
              <a:rPr lang="en-US" sz="1600" dirty="0" err="1"/>
              <a:t>Shlomo</a:t>
            </a:r>
            <a:r>
              <a:rPr lang="en-US" sz="1600" dirty="0"/>
              <a:t> </a:t>
            </a:r>
            <a:r>
              <a:rPr lang="en-US" sz="1600" dirty="0" err="1"/>
              <a:t>Melmed</a:t>
            </a:r>
            <a:r>
              <a:rPr lang="en-US" sz="1600" dirty="0"/>
              <a:t> et al. Nature Reviews , Endocrinology,2018</a:t>
            </a:r>
            <a:endParaRPr lang="en-US" dirty="0"/>
          </a:p>
        </p:txBody>
      </p:sp>
    </p:spTree>
    <p:extLst>
      <p:ext uri="{BB962C8B-B14F-4D97-AF65-F5344CB8AC3E}">
        <p14:creationId xmlns:p14="http://schemas.microsoft.com/office/powerpoint/2010/main" val="4153815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7459-C8B7-44D9-BF80-3370F4A408B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9B098FD-00BA-40EC-B280-F3C505F6901C}"/>
              </a:ext>
            </a:extLst>
          </p:cNvPr>
          <p:cNvPicPr>
            <a:picLocks noGrp="1" noChangeAspect="1"/>
          </p:cNvPicPr>
          <p:nvPr>
            <p:ph idx="1"/>
          </p:nvPr>
        </p:nvPicPr>
        <p:blipFill>
          <a:blip r:embed="rId2"/>
          <a:stretch>
            <a:fillRect/>
          </a:stretch>
        </p:blipFill>
        <p:spPr>
          <a:xfrm>
            <a:off x="834887" y="618518"/>
            <a:ext cx="10525539" cy="5172682"/>
          </a:xfrm>
          <a:prstGeom prst="rect">
            <a:avLst/>
          </a:prstGeom>
        </p:spPr>
      </p:pic>
    </p:spTree>
    <p:extLst>
      <p:ext uri="{BB962C8B-B14F-4D97-AF65-F5344CB8AC3E}">
        <p14:creationId xmlns:p14="http://schemas.microsoft.com/office/powerpoint/2010/main" val="2652007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3EA1279-41E5-4546-9B8C-F82AA585C9C2}"/>
              </a:ext>
            </a:extLst>
          </p:cNvPr>
          <p:cNvPicPr>
            <a:picLocks noGrp="1" noChangeAspect="1"/>
          </p:cNvPicPr>
          <p:nvPr>
            <p:ph sz="half" idx="1"/>
          </p:nvPr>
        </p:nvPicPr>
        <p:blipFill>
          <a:blip r:embed="rId2"/>
          <a:stretch>
            <a:fillRect/>
          </a:stretch>
        </p:blipFill>
        <p:spPr>
          <a:xfrm>
            <a:off x="337931" y="487017"/>
            <a:ext cx="5681870" cy="5551474"/>
          </a:xfrm>
          <a:prstGeom prst="rect">
            <a:avLst/>
          </a:prstGeom>
        </p:spPr>
      </p:pic>
      <p:pic>
        <p:nvPicPr>
          <p:cNvPr id="6" name="Content Placeholder 3">
            <a:extLst>
              <a:ext uri="{FF2B5EF4-FFF2-40B4-BE49-F238E27FC236}">
                <a16:creationId xmlns:a16="http://schemas.microsoft.com/office/drawing/2014/main" id="{D197AB24-A2EB-4D18-858B-E4AF19FC1B20}"/>
              </a:ext>
            </a:extLst>
          </p:cNvPr>
          <p:cNvPicPr>
            <a:picLocks noGrp="1" noChangeAspect="1"/>
          </p:cNvPicPr>
          <p:nvPr>
            <p:ph sz="half" idx="2"/>
          </p:nvPr>
        </p:nvPicPr>
        <p:blipFill>
          <a:blip r:embed="rId3"/>
          <a:stretch>
            <a:fillRect/>
          </a:stretch>
        </p:blipFill>
        <p:spPr>
          <a:xfrm>
            <a:off x="6019801" y="502956"/>
            <a:ext cx="5509589" cy="5535535"/>
          </a:xfrm>
          <a:prstGeom prst="rect">
            <a:avLst/>
          </a:prstGeom>
        </p:spPr>
      </p:pic>
    </p:spTree>
    <p:extLst>
      <p:ext uri="{BB962C8B-B14F-4D97-AF65-F5344CB8AC3E}">
        <p14:creationId xmlns:p14="http://schemas.microsoft.com/office/powerpoint/2010/main" val="3378461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7A334-1F5C-4075-91C7-3CE47F2A885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607B85-A0AE-40FD-B0CD-70BB01E375E4}"/>
              </a:ext>
            </a:extLst>
          </p:cNvPr>
          <p:cNvPicPr>
            <a:picLocks noGrp="1" noChangeAspect="1"/>
          </p:cNvPicPr>
          <p:nvPr>
            <p:ph idx="1"/>
          </p:nvPr>
        </p:nvPicPr>
        <p:blipFill>
          <a:blip r:embed="rId2"/>
          <a:stretch>
            <a:fillRect/>
          </a:stretch>
        </p:blipFill>
        <p:spPr>
          <a:xfrm>
            <a:off x="1321904" y="5814391"/>
            <a:ext cx="9725506" cy="425091"/>
          </a:xfrm>
          <a:prstGeom prst="rect">
            <a:avLst/>
          </a:prstGeom>
        </p:spPr>
      </p:pic>
      <p:pic>
        <p:nvPicPr>
          <p:cNvPr id="4" name="Picture 3">
            <a:extLst>
              <a:ext uri="{FF2B5EF4-FFF2-40B4-BE49-F238E27FC236}">
                <a16:creationId xmlns:a16="http://schemas.microsoft.com/office/drawing/2014/main" id="{AC05AAFC-5AF0-471B-9378-83FFFD8D7CF2}"/>
              </a:ext>
            </a:extLst>
          </p:cNvPr>
          <p:cNvPicPr>
            <a:picLocks noChangeAspect="1"/>
          </p:cNvPicPr>
          <p:nvPr/>
        </p:nvPicPr>
        <p:blipFill>
          <a:blip r:embed="rId3"/>
          <a:stretch>
            <a:fillRect/>
          </a:stretch>
        </p:blipFill>
        <p:spPr>
          <a:xfrm>
            <a:off x="1141412" y="618518"/>
            <a:ext cx="9905998" cy="4281473"/>
          </a:xfrm>
          <a:prstGeom prst="rect">
            <a:avLst/>
          </a:prstGeom>
        </p:spPr>
      </p:pic>
    </p:spTree>
    <p:extLst>
      <p:ext uri="{BB962C8B-B14F-4D97-AF65-F5344CB8AC3E}">
        <p14:creationId xmlns:p14="http://schemas.microsoft.com/office/powerpoint/2010/main" val="3111220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E40EA-CEC3-4E28-9B96-4A1FFBDBC4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5436FD-DA47-495D-8115-6BADDD21F92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8343F6B-9D09-474B-9F86-E00E4AE0D41F}"/>
              </a:ext>
            </a:extLst>
          </p:cNvPr>
          <p:cNvPicPr>
            <a:picLocks noChangeAspect="1"/>
          </p:cNvPicPr>
          <p:nvPr/>
        </p:nvPicPr>
        <p:blipFill>
          <a:blip r:embed="rId2"/>
          <a:stretch>
            <a:fillRect/>
          </a:stretch>
        </p:blipFill>
        <p:spPr>
          <a:xfrm>
            <a:off x="1141412" y="407504"/>
            <a:ext cx="9905998" cy="5621821"/>
          </a:xfrm>
          <a:prstGeom prst="rect">
            <a:avLst/>
          </a:prstGeom>
        </p:spPr>
      </p:pic>
    </p:spTree>
    <p:extLst>
      <p:ext uri="{BB962C8B-B14F-4D97-AF65-F5344CB8AC3E}">
        <p14:creationId xmlns:p14="http://schemas.microsoft.com/office/powerpoint/2010/main" val="3556306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796E8-A8E8-4557-9861-0310709EDAAD}"/>
              </a:ext>
            </a:extLst>
          </p:cNvPr>
          <p:cNvSpPr>
            <a:spLocks noGrp="1"/>
          </p:cNvSpPr>
          <p:nvPr>
            <p:ph type="title"/>
          </p:nvPr>
        </p:nvSpPr>
        <p:spPr>
          <a:xfrm>
            <a:off x="1141413" y="618518"/>
            <a:ext cx="9905998" cy="1010257"/>
          </a:xfrm>
        </p:spPr>
        <p:txBody>
          <a:bodyPr>
            <a:normAutofit/>
          </a:bodyPr>
          <a:lstStyle/>
          <a:p>
            <a:r>
              <a:rPr lang="en-US" cap="none" dirty="0">
                <a:solidFill>
                  <a:srgbClr val="7030A0"/>
                </a:solidFill>
                <a:ea typeface="+mn-ea"/>
                <a:cs typeface="+mn-cs"/>
              </a:rPr>
              <a:t>Radiotherapy</a:t>
            </a:r>
            <a:endParaRPr lang="en-US" dirty="0">
              <a:solidFill>
                <a:srgbClr val="7030A0"/>
              </a:solidFill>
            </a:endParaRPr>
          </a:p>
        </p:txBody>
      </p:sp>
      <p:sp>
        <p:nvSpPr>
          <p:cNvPr id="3" name="Content Placeholder 2">
            <a:extLst>
              <a:ext uri="{FF2B5EF4-FFF2-40B4-BE49-F238E27FC236}">
                <a16:creationId xmlns:a16="http://schemas.microsoft.com/office/drawing/2014/main" id="{91722F49-1D7E-42DD-9916-B97900D72047}"/>
              </a:ext>
            </a:extLst>
          </p:cNvPr>
          <p:cNvSpPr>
            <a:spLocks noGrp="1"/>
          </p:cNvSpPr>
          <p:nvPr>
            <p:ph idx="1"/>
          </p:nvPr>
        </p:nvSpPr>
        <p:spPr>
          <a:xfrm>
            <a:off x="1141412" y="1762125"/>
            <a:ext cx="9905999" cy="4029076"/>
          </a:xfrm>
        </p:spPr>
        <p:txBody>
          <a:bodyPr>
            <a:normAutofit fontScale="85000" lnSpcReduction="20000"/>
          </a:bodyPr>
          <a:lstStyle/>
          <a:p>
            <a:pPr>
              <a:buFont typeface="Wingdings" panose="05000000000000000000" pitchFamily="2" charset="2"/>
              <a:buChar char="v"/>
            </a:pPr>
            <a:r>
              <a:rPr lang="en-US" dirty="0"/>
              <a:t>We suggest use of radiation therapy in the setting of </a:t>
            </a:r>
            <a:r>
              <a:rPr lang="en-US" dirty="0">
                <a:solidFill>
                  <a:srgbClr val="7030A0"/>
                </a:solidFill>
              </a:rPr>
              <a:t>residual tumor mass following surgery, and if medical therapy is unavailable, unsuccessful, or not tolerated</a:t>
            </a:r>
            <a:r>
              <a:rPr lang="en-US" dirty="0"/>
              <a:t>.</a:t>
            </a:r>
          </a:p>
          <a:p>
            <a:pPr>
              <a:buFont typeface="Wingdings" panose="05000000000000000000" pitchFamily="2" charset="2"/>
              <a:buChar char="v"/>
            </a:pPr>
            <a:r>
              <a:rPr lang="en-US" dirty="0"/>
              <a:t>We suggest use of </a:t>
            </a:r>
            <a:r>
              <a:rPr lang="en-US" dirty="0">
                <a:solidFill>
                  <a:srgbClr val="7030A0"/>
                </a:solidFill>
              </a:rPr>
              <a:t>stereotactic radiotherapy (SRT) over conventional radiation therapy </a:t>
            </a:r>
            <a:r>
              <a:rPr lang="en-US" dirty="0"/>
              <a:t>in patients with acromegaly, unless the technique is not available, there is significant residual tumor burden, or the tumor is too close to the optic chiasm resulting in an exposure of more than 8 </a:t>
            </a:r>
            <a:r>
              <a:rPr lang="en-US" dirty="0" err="1"/>
              <a:t>Gy</a:t>
            </a:r>
            <a:r>
              <a:rPr lang="en-US" dirty="0"/>
              <a:t>. </a:t>
            </a:r>
          </a:p>
          <a:p>
            <a:pPr>
              <a:buFont typeface="Wingdings" panose="05000000000000000000" pitchFamily="2" charset="2"/>
              <a:buChar char="v"/>
            </a:pPr>
            <a:r>
              <a:rPr lang="en-US" dirty="0"/>
              <a:t>To monitor the efficacy of radiation therapy, we recommend annual GH/IGF-1 reassessment following medication withdrawal. </a:t>
            </a:r>
          </a:p>
          <a:p>
            <a:pPr>
              <a:buFont typeface="Wingdings" panose="05000000000000000000" pitchFamily="2" charset="2"/>
              <a:buChar char="v"/>
            </a:pPr>
            <a:endParaRPr lang="en-US" dirty="0"/>
          </a:p>
          <a:p>
            <a:pPr>
              <a:buFont typeface="Wingdings" panose="05000000000000000000" pitchFamily="2" charset="2"/>
              <a:buChar char="v"/>
            </a:pPr>
            <a:r>
              <a:rPr lang="en-US" dirty="0"/>
              <a:t>We recommend annual hormonal testing of patients following RT for hypopituitarism and other delayed radiation effects. </a:t>
            </a:r>
          </a:p>
        </p:txBody>
      </p:sp>
    </p:spTree>
    <p:extLst>
      <p:ext uri="{BB962C8B-B14F-4D97-AF65-F5344CB8AC3E}">
        <p14:creationId xmlns:p14="http://schemas.microsoft.com/office/powerpoint/2010/main" val="1284515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3CC5A-70F9-4B63-A80A-5EA71A08EB1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3DFBF11-67A9-4956-AACB-CE79B0AB7F52}"/>
              </a:ext>
            </a:extLst>
          </p:cNvPr>
          <p:cNvPicPr>
            <a:picLocks noGrp="1" noChangeAspect="1"/>
          </p:cNvPicPr>
          <p:nvPr>
            <p:ph idx="1"/>
          </p:nvPr>
        </p:nvPicPr>
        <p:blipFill>
          <a:blip r:embed="rId2"/>
          <a:stretch>
            <a:fillRect/>
          </a:stretch>
        </p:blipFill>
        <p:spPr>
          <a:xfrm>
            <a:off x="1141412" y="618518"/>
            <a:ext cx="9905997" cy="5172682"/>
          </a:xfrm>
          <a:prstGeom prst="rect">
            <a:avLst/>
          </a:prstGeom>
        </p:spPr>
      </p:pic>
    </p:spTree>
    <p:extLst>
      <p:ext uri="{BB962C8B-B14F-4D97-AF65-F5344CB8AC3E}">
        <p14:creationId xmlns:p14="http://schemas.microsoft.com/office/powerpoint/2010/main" val="616088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8115C-823C-4915-AE92-17074B8F82B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41864B8-06D8-4D0B-9ED1-4A0F395146F5}"/>
              </a:ext>
            </a:extLst>
          </p:cNvPr>
          <p:cNvPicPr>
            <a:picLocks noGrp="1" noChangeAspect="1"/>
          </p:cNvPicPr>
          <p:nvPr>
            <p:ph idx="1"/>
          </p:nvPr>
        </p:nvPicPr>
        <p:blipFill>
          <a:blip r:embed="rId2"/>
          <a:stretch>
            <a:fillRect/>
          </a:stretch>
        </p:blipFill>
        <p:spPr>
          <a:xfrm>
            <a:off x="1141413" y="618518"/>
            <a:ext cx="9905998" cy="5172682"/>
          </a:xfrm>
          <a:prstGeom prst="rect">
            <a:avLst/>
          </a:prstGeom>
        </p:spPr>
      </p:pic>
    </p:spTree>
    <p:extLst>
      <p:ext uri="{BB962C8B-B14F-4D97-AF65-F5344CB8AC3E}">
        <p14:creationId xmlns:p14="http://schemas.microsoft.com/office/powerpoint/2010/main" val="1376272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A742-C84C-4010-AC87-8E7661F1D48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B971010-B2D6-425F-9558-92863013997B}"/>
              </a:ext>
            </a:extLst>
          </p:cNvPr>
          <p:cNvPicPr>
            <a:picLocks noGrp="1" noChangeAspect="1"/>
          </p:cNvPicPr>
          <p:nvPr>
            <p:ph idx="1"/>
          </p:nvPr>
        </p:nvPicPr>
        <p:blipFill>
          <a:blip r:embed="rId2"/>
          <a:stretch>
            <a:fillRect/>
          </a:stretch>
        </p:blipFill>
        <p:spPr>
          <a:xfrm>
            <a:off x="1141413" y="618518"/>
            <a:ext cx="9905998" cy="5172682"/>
          </a:xfrm>
          <a:prstGeom prst="rect">
            <a:avLst/>
          </a:prstGeom>
        </p:spPr>
      </p:pic>
    </p:spTree>
    <p:extLst>
      <p:ext uri="{BB962C8B-B14F-4D97-AF65-F5344CB8AC3E}">
        <p14:creationId xmlns:p14="http://schemas.microsoft.com/office/powerpoint/2010/main" val="71370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F21E94-70A4-4A16-88E0-B443F6FED580}"/>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C71E3767-CAC8-477A-81F6-19FBFF6AF52E}"/>
              </a:ext>
            </a:extLst>
          </p:cNvPr>
          <p:cNvSpPr>
            <a:spLocks noGrp="1"/>
          </p:cNvSpPr>
          <p:nvPr>
            <p:ph type="body" idx="1"/>
          </p:nvPr>
        </p:nvSpPr>
        <p:spPr/>
        <p:txBody>
          <a:bodyPr/>
          <a:lstStyle/>
          <a:p>
            <a:endParaRPr lang="en-US"/>
          </a:p>
        </p:txBody>
      </p:sp>
      <p:sp>
        <p:nvSpPr>
          <p:cNvPr id="7" name="Text Placeholder 6">
            <a:extLst>
              <a:ext uri="{FF2B5EF4-FFF2-40B4-BE49-F238E27FC236}">
                <a16:creationId xmlns:a16="http://schemas.microsoft.com/office/drawing/2014/main" id="{E363814B-D3E3-40E4-BAD2-8DA4223E31C2}"/>
              </a:ext>
            </a:extLst>
          </p:cNvPr>
          <p:cNvSpPr>
            <a:spLocks noGrp="1"/>
          </p:cNvSpPr>
          <p:nvPr>
            <p:ph type="body" sz="quarter" idx="3"/>
          </p:nvPr>
        </p:nvSpPr>
        <p:spPr/>
        <p:txBody>
          <a:bodyPr/>
          <a:lstStyle/>
          <a:p>
            <a:endParaRPr lang="en-US"/>
          </a:p>
        </p:txBody>
      </p:sp>
      <p:pic>
        <p:nvPicPr>
          <p:cNvPr id="10" name="Content Placeholder 9">
            <a:extLst>
              <a:ext uri="{FF2B5EF4-FFF2-40B4-BE49-F238E27FC236}">
                <a16:creationId xmlns:a16="http://schemas.microsoft.com/office/drawing/2014/main" id="{0A07411A-0289-4DE6-ADE4-229498E73228}"/>
              </a:ext>
            </a:extLst>
          </p:cNvPr>
          <p:cNvPicPr>
            <a:picLocks noGrp="1" noChangeAspect="1"/>
          </p:cNvPicPr>
          <p:nvPr>
            <p:ph sz="quarter" idx="4"/>
          </p:nvPr>
        </p:nvPicPr>
        <p:blipFill>
          <a:blip r:embed="rId2"/>
          <a:stretch>
            <a:fillRect/>
          </a:stretch>
        </p:blipFill>
        <p:spPr>
          <a:xfrm>
            <a:off x="6172200" y="619126"/>
            <a:ext cx="5870275" cy="6118104"/>
          </a:xfrm>
          <a:prstGeom prst="rect">
            <a:avLst/>
          </a:prstGeom>
        </p:spPr>
      </p:pic>
      <p:pic>
        <p:nvPicPr>
          <p:cNvPr id="11" name="Content Placeholder 3">
            <a:extLst>
              <a:ext uri="{FF2B5EF4-FFF2-40B4-BE49-F238E27FC236}">
                <a16:creationId xmlns:a16="http://schemas.microsoft.com/office/drawing/2014/main" id="{21D6CF3F-B704-4748-B857-7CC142C5B50B}"/>
              </a:ext>
            </a:extLst>
          </p:cNvPr>
          <p:cNvPicPr>
            <a:picLocks noGrp="1" noChangeAspect="1"/>
          </p:cNvPicPr>
          <p:nvPr>
            <p:ph sz="half" idx="2"/>
          </p:nvPr>
        </p:nvPicPr>
        <p:blipFill>
          <a:blip r:embed="rId3"/>
          <a:stretch>
            <a:fillRect/>
          </a:stretch>
        </p:blipFill>
        <p:spPr>
          <a:xfrm>
            <a:off x="146347" y="619126"/>
            <a:ext cx="5873453" cy="6118104"/>
          </a:xfrm>
          <a:prstGeom prst="rect">
            <a:avLst/>
          </a:prstGeom>
        </p:spPr>
      </p:pic>
    </p:spTree>
    <p:extLst>
      <p:ext uri="{BB962C8B-B14F-4D97-AF65-F5344CB8AC3E}">
        <p14:creationId xmlns:p14="http://schemas.microsoft.com/office/powerpoint/2010/main" val="652582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0732E-4347-47FE-8A18-C521AC95307B}"/>
              </a:ext>
            </a:extLst>
          </p:cNvPr>
          <p:cNvSpPr>
            <a:spLocks noGrp="1"/>
          </p:cNvSpPr>
          <p:nvPr>
            <p:ph type="title"/>
          </p:nvPr>
        </p:nvSpPr>
        <p:spPr>
          <a:xfrm>
            <a:off x="1141413" y="618518"/>
            <a:ext cx="9905998" cy="822656"/>
          </a:xfrm>
        </p:spPr>
        <p:txBody>
          <a:bodyPr>
            <a:normAutofit/>
          </a:bodyPr>
          <a:lstStyle/>
          <a:p>
            <a:r>
              <a:rPr lang="en-US" sz="2800" dirty="0">
                <a:solidFill>
                  <a:srgbClr val="FFFF00"/>
                </a:solidFill>
              </a:rPr>
              <a:t>Personalized medicine in the treatment of acromegaly</a:t>
            </a:r>
          </a:p>
        </p:txBody>
      </p:sp>
      <p:pic>
        <p:nvPicPr>
          <p:cNvPr id="4" name="Content Placeholder 3">
            <a:extLst>
              <a:ext uri="{FF2B5EF4-FFF2-40B4-BE49-F238E27FC236}">
                <a16:creationId xmlns:a16="http://schemas.microsoft.com/office/drawing/2014/main" id="{D9BD272A-DD1C-4381-99D5-C7CD39E8CD95}"/>
              </a:ext>
            </a:extLst>
          </p:cNvPr>
          <p:cNvPicPr>
            <a:picLocks noGrp="1" noChangeAspect="1"/>
          </p:cNvPicPr>
          <p:nvPr>
            <p:ph sz="half" idx="1"/>
          </p:nvPr>
        </p:nvPicPr>
        <p:blipFill>
          <a:blip r:embed="rId2"/>
          <a:stretch>
            <a:fillRect/>
          </a:stretch>
        </p:blipFill>
        <p:spPr>
          <a:xfrm>
            <a:off x="2087217" y="1302026"/>
            <a:ext cx="7523921" cy="4104861"/>
          </a:xfrm>
          <a:prstGeom prst="rect">
            <a:avLst/>
          </a:prstGeom>
        </p:spPr>
      </p:pic>
      <p:sp>
        <p:nvSpPr>
          <p:cNvPr id="6" name="Content Placeholder 5">
            <a:extLst>
              <a:ext uri="{FF2B5EF4-FFF2-40B4-BE49-F238E27FC236}">
                <a16:creationId xmlns:a16="http://schemas.microsoft.com/office/drawing/2014/main" id="{59E47FC0-A36A-4242-94CE-45E0E41DCA60}"/>
              </a:ext>
            </a:extLst>
          </p:cNvPr>
          <p:cNvSpPr>
            <a:spLocks noGrp="1"/>
          </p:cNvSpPr>
          <p:nvPr>
            <p:ph sz="half" idx="2"/>
          </p:nvPr>
        </p:nvSpPr>
        <p:spPr>
          <a:xfrm>
            <a:off x="864704" y="5406887"/>
            <a:ext cx="10182708" cy="1053548"/>
          </a:xfrm>
        </p:spPr>
        <p:txBody>
          <a:bodyPr>
            <a:normAutofit/>
          </a:bodyPr>
          <a:lstStyle/>
          <a:p>
            <a:pPr marL="0" indent="0">
              <a:buNone/>
            </a:pPr>
            <a:r>
              <a:rPr lang="en-US" sz="1400" dirty="0"/>
              <a:t>Personalized medicine in the treatment of acromegaly Leandro </a:t>
            </a:r>
            <a:r>
              <a:rPr lang="en-US" sz="1400" dirty="0" err="1"/>
              <a:t>Kasuki</a:t>
            </a:r>
            <a:r>
              <a:rPr lang="en-US" sz="1400" dirty="0"/>
              <a:t> et al. European Journal of Endocrinology (2018)</a:t>
            </a:r>
          </a:p>
        </p:txBody>
      </p:sp>
    </p:spTree>
    <p:extLst>
      <p:ext uri="{BB962C8B-B14F-4D97-AF65-F5344CB8AC3E}">
        <p14:creationId xmlns:p14="http://schemas.microsoft.com/office/powerpoint/2010/main" val="1537264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14F37-FF89-4E85-B8D2-7F456EC77F8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E2DC28B-800F-4968-8B38-9D74602BBDBC}"/>
              </a:ext>
            </a:extLst>
          </p:cNvPr>
          <p:cNvPicPr>
            <a:picLocks noGrp="1" noChangeAspect="1"/>
          </p:cNvPicPr>
          <p:nvPr>
            <p:ph idx="1"/>
          </p:nvPr>
        </p:nvPicPr>
        <p:blipFill>
          <a:blip r:embed="rId2"/>
          <a:stretch>
            <a:fillRect/>
          </a:stretch>
        </p:blipFill>
        <p:spPr>
          <a:xfrm>
            <a:off x="993913" y="618518"/>
            <a:ext cx="10053498" cy="5172682"/>
          </a:xfrm>
          <a:prstGeom prst="rect">
            <a:avLst/>
          </a:prstGeom>
        </p:spPr>
      </p:pic>
    </p:spTree>
    <p:extLst>
      <p:ext uri="{BB962C8B-B14F-4D97-AF65-F5344CB8AC3E}">
        <p14:creationId xmlns:p14="http://schemas.microsoft.com/office/powerpoint/2010/main" val="142726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5FD6-830A-405F-9EFD-F43527C8FB6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C4C713C-2CF5-429F-B113-C88E169E9BF4}"/>
              </a:ext>
            </a:extLst>
          </p:cNvPr>
          <p:cNvPicPr>
            <a:picLocks noGrp="1" noChangeAspect="1"/>
          </p:cNvPicPr>
          <p:nvPr>
            <p:ph idx="1"/>
          </p:nvPr>
        </p:nvPicPr>
        <p:blipFill>
          <a:blip r:embed="rId2"/>
          <a:stretch>
            <a:fillRect/>
          </a:stretch>
        </p:blipFill>
        <p:spPr>
          <a:xfrm>
            <a:off x="1141413" y="618518"/>
            <a:ext cx="9905998" cy="5172682"/>
          </a:xfrm>
          <a:prstGeom prst="rect">
            <a:avLst/>
          </a:prstGeom>
        </p:spPr>
      </p:pic>
    </p:spTree>
    <p:extLst>
      <p:ext uri="{BB962C8B-B14F-4D97-AF65-F5344CB8AC3E}">
        <p14:creationId xmlns:p14="http://schemas.microsoft.com/office/powerpoint/2010/main" val="2687397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1501-AFB7-4857-8474-FA3FF5100540}"/>
              </a:ext>
            </a:extLst>
          </p:cNvPr>
          <p:cNvSpPr>
            <a:spLocks noGrp="1"/>
          </p:cNvSpPr>
          <p:nvPr>
            <p:ph type="title"/>
          </p:nvPr>
        </p:nvSpPr>
        <p:spPr>
          <a:xfrm>
            <a:off x="1898650" y="618518"/>
            <a:ext cx="8391526" cy="1478570"/>
          </a:xfrm>
        </p:spPr>
        <p:txBody>
          <a:bodyPr/>
          <a:lstStyle/>
          <a:p>
            <a:r>
              <a:rPr lang="en-US" dirty="0">
                <a:solidFill>
                  <a:schemeClr val="bg1"/>
                </a:solidFill>
              </a:rPr>
              <a:t>Is pituitary adenoma hereditary?</a:t>
            </a:r>
          </a:p>
        </p:txBody>
      </p:sp>
      <p:pic>
        <p:nvPicPr>
          <p:cNvPr id="12" name="Content Placeholder 11">
            <a:extLst>
              <a:ext uri="{FF2B5EF4-FFF2-40B4-BE49-F238E27FC236}">
                <a16:creationId xmlns:a16="http://schemas.microsoft.com/office/drawing/2014/main" id="{75523A76-935E-4A16-A8D2-F151FFA2114D}"/>
              </a:ext>
            </a:extLst>
          </p:cNvPr>
          <p:cNvPicPr>
            <a:picLocks noGrp="1" noChangeAspect="1"/>
          </p:cNvPicPr>
          <p:nvPr>
            <p:ph idx="1"/>
          </p:nvPr>
        </p:nvPicPr>
        <p:blipFill>
          <a:blip r:embed="rId2"/>
          <a:stretch>
            <a:fillRect/>
          </a:stretch>
        </p:blipFill>
        <p:spPr>
          <a:xfrm>
            <a:off x="1898650" y="2253456"/>
            <a:ext cx="8391525" cy="3533775"/>
          </a:xfrm>
        </p:spPr>
      </p:pic>
    </p:spTree>
    <p:extLst>
      <p:ext uri="{BB962C8B-B14F-4D97-AF65-F5344CB8AC3E}">
        <p14:creationId xmlns:p14="http://schemas.microsoft.com/office/powerpoint/2010/main" val="3907191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17FD23-B783-4621-9F19-67FE8271BF67}"/>
              </a:ext>
            </a:extLst>
          </p:cNvPr>
          <p:cNvSpPr>
            <a:spLocks noGrp="1"/>
          </p:cNvSpPr>
          <p:nvPr>
            <p:ph idx="1"/>
          </p:nvPr>
        </p:nvSpPr>
        <p:spPr>
          <a:xfrm>
            <a:off x="1141412" y="1468072"/>
            <a:ext cx="9905999" cy="5389927"/>
          </a:xfrm>
        </p:spPr>
        <p:txBody>
          <a:bodyPr>
            <a:normAutofit fontScale="85000" lnSpcReduction="20000"/>
          </a:bodyPr>
          <a:lstStyle/>
          <a:p>
            <a:pPr>
              <a:buFont typeface="Wingdings" panose="05000000000000000000" pitchFamily="2" charset="2"/>
              <a:buChar char="v"/>
            </a:pPr>
            <a:r>
              <a:rPr lang="en-US" dirty="0"/>
              <a:t> </a:t>
            </a:r>
            <a:r>
              <a:rPr lang="en-US" dirty="0">
                <a:solidFill>
                  <a:srgbClr val="7030A0"/>
                </a:solidFill>
              </a:rPr>
              <a:t>Most pituitary adenomas are sporadic </a:t>
            </a:r>
            <a:r>
              <a:rPr lang="en-US" dirty="0"/>
              <a:t>and histologically benign; nevertheless, they can cause significant burden due to hormonal hypersecretion and tumor mass effects.</a:t>
            </a:r>
          </a:p>
          <a:p>
            <a:pPr>
              <a:buFont typeface="Wingdings" panose="05000000000000000000" pitchFamily="2" charset="2"/>
              <a:buChar char="v"/>
            </a:pPr>
            <a:r>
              <a:rPr lang="en-US" dirty="0"/>
              <a:t> Both gene expression changes and genetic alterations, including </a:t>
            </a:r>
            <a:r>
              <a:rPr lang="en-US" dirty="0">
                <a:solidFill>
                  <a:srgbClr val="7030A0"/>
                </a:solidFill>
              </a:rPr>
              <a:t>germline (for example MEN1 and AIP genes) or somatic (for example in GNAS or USP8 genes) mutational events</a:t>
            </a:r>
            <a:r>
              <a:rPr lang="en-US" dirty="0"/>
              <a:t>, can be identified in pituitary adenomas. </a:t>
            </a:r>
          </a:p>
          <a:p>
            <a:pPr>
              <a:buFont typeface="Wingdings" panose="05000000000000000000" pitchFamily="2" charset="2"/>
              <a:buChar char="v"/>
            </a:pPr>
            <a:r>
              <a:rPr lang="en-US" dirty="0"/>
              <a:t> </a:t>
            </a:r>
            <a:r>
              <a:rPr lang="en-US" sz="3100" dirty="0">
                <a:solidFill>
                  <a:srgbClr val="7030A0"/>
                </a:solidFill>
              </a:rPr>
              <a:t>Five percent of the pituitary adenomas arise in a familial setting </a:t>
            </a:r>
            <a:r>
              <a:rPr lang="en-US" dirty="0"/>
              <a:t>occurring either isolated or as part of a syndrome. </a:t>
            </a:r>
          </a:p>
          <a:p>
            <a:pPr>
              <a:buFont typeface="Wingdings" panose="05000000000000000000" pitchFamily="2" charset="2"/>
              <a:buChar char="v"/>
            </a:pPr>
            <a:r>
              <a:rPr lang="en-US" dirty="0"/>
              <a:t> </a:t>
            </a:r>
            <a:r>
              <a:rPr lang="en-US" dirty="0">
                <a:solidFill>
                  <a:srgbClr val="7030A0"/>
                </a:solidFill>
              </a:rPr>
              <a:t>Isolated pituitary adenomas </a:t>
            </a:r>
            <a:r>
              <a:rPr lang="en-US" dirty="0"/>
              <a:t>can be observed in AIP gene mutation-positive cases and in X-linked </a:t>
            </a:r>
            <a:r>
              <a:rPr lang="en-US" dirty="0" err="1"/>
              <a:t>acrogigantism</a:t>
            </a:r>
            <a:r>
              <a:rPr lang="en-US" dirty="0"/>
              <a:t> due to GPR101 duplications, but in most familial isolated pituitary adenomas, the disease-causing mutations have not been identified. </a:t>
            </a:r>
          </a:p>
          <a:p>
            <a:pPr>
              <a:buFont typeface="Wingdings" panose="05000000000000000000" pitchFamily="2" charset="2"/>
              <a:buChar char="v"/>
            </a:pPr>
            <a:r>
              <a:rPr lang="en-US" dirty="0"/>
              <a:t> </a:t>
            </a:r>
            <a:r>
              <a:rPr lang="en-US" dirty="0">
                <a:solidFill>
                  <a:srgbClr val="7030A0"/>
                </a:solidFill>
              </a:rPr>
              <a:t>Syndromic presentations </a:t>
            </a:r>
            <a:r>
              <a:rPr lang="en-US" dirty="0"/>
              <a:t>occur in MEN1, MEN4, Carney complex, McCune-Albright syndrome, and rarely, mutations in DICER1 and SDH genes can also predispose to pituitary adenomas</a:t>
            </a:r>
          </a:p>
          <a:p>
            <a:pPr marL="0" indent="0">
              <a:buNone/>
            </a:pPr>
            <a:endParaRPr lang="en-US" dirty="0"/>
          </a:p>
          <a:p>
            <a:pPr>
              <a:buFont typeface="Wingdings" panose="05000000000000000000" pitchFamily="2" charset="2"/>
              <a:buChar char="v"/>
            </a:pPr>
            <a:r>
              <a:rPr lang="pt-BR" sz="1600" dirty="0"/>
              <a:t>Pedro Marques, MD, Márta Korbonits, MD, PhD. Genetic aspect of pituitary adenoma, </a:t>
            </a:r>
            <a:r>
              <a:rPr lang="en-US" sz="1600" dirty="0"/>
              <a:t>Endocrinol </a:t>
            </a:r>
            <a:r>
              <a:rPr lang="en-US" sz="1600" dirty="0" err="1"/>
              <a:t>Metab</a:t>
            </a:r>
            <a:r>
              <a:rPr lang="en-US" sz="1600" dirty="0"/>
              <a:t> Clin N Am - (2017)</a:t>
            </a:r>
          </a:p>
        </p:txBody>
      </p:sp>
      <p:sp>
        <p:nvSpPr>
          <p:cNvPr id="5" name="Title 4">
            <a:extLst>
              <a:ext uri="{FF2B5EF4-FFF2-40B4-BE49-F238E27FC236}">
                <a16:creationId xmlns:a16="http://schemas.microsoft.com/office/drawing/2014/main" id="{8218BA46-80F2-428E-B252-388E91342A90}"/>
              </a:ext>
            </a:extLst>
          </p:cNvPr>
          <p:cNvSpPr>
            <a:spLocks noGrp="1"/>
          </p:cNvSpPr>
          <p:nvPr>
            <p:ph type="title"/>
          </p:nvPr>
        </p:nvSpPr>
        <p:spPr>
          <a:xfrm>
            <a:off x="1141413" y="243282"/>
            <a:ext cx="9905998" cy="1291904"/>
          </a:xfrm>
        </p:spPr>
        <p:txBody>
          <a:bodyPr>
            <a:normAutofit/>
          </a:bodyPr>
          <a:lstStyle/>
          <a:p>
            <a:r>
              <a:rPr lang="pt-BR" sz="3200" cap="none" dirty="0">
                <a:solidFill>
                  <a:srgbClr val="7030A0"/>
                </a:solidFill>
                <a:ea typeface="+mn-ea"/>
                <a:cs typeface="+mn-cs"/>
              </a:rPr>
              <a:t>Genetic aspect of pituitary adenoma</a:t>
            </a:r>
            <a:endParaRPr lang="en-US" sz="3200" dirty="0">
              <a:solidFill>
                <a:srgbClr val="7030A0"/>
              </a:solidFill>
            </a:endParaRPr>
          </a:p>
        </p:txBody>
      </p:sp>
    </p:spTree>
    <p:extLst>
      <p:ext uri="{BB962C8B-B14F-4D97-AF65-F5344CB8AC3E}">
        <p14:creationId xmlns:p14="http://schemas.microsoft.com/office/powerpoint/2010/main" val="3480729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908EC-42F0-4861-8BAA-9F52A601518C}"/>
              </a:ext>
            </a:extLst>
          </p:cNvPr>
          <p:cNvSpPr>
            <a:spLocks noGrp="1"/>
          </p:cNvSpPr>
          <p:nvPr>
            <p:ph type="title"/>
          </p:nvPr>
        </p:nvSpPr>
        <p:spPr>
          <a:xfrm>
            <a:off x="1141413" y="109058"/>
            <a:ext cx="9905998" cy="1098957"/>
          </a:xfrm>
        </p:spPr>
        <p:txBody>
          <a:bodyPr>
            <a:normAutofit/>
          </a:bodyPr>
          <a:lstStyle/>
          <a:p>
            <a:r>
              <a:rPr lang="en-US" sz="2400" dirty="0">
                <a:solidFill>
                  <a:srgbClr val="7030A0"/>
                </a:solidFill>
              </a:rPr>
              <a:t>Pituitary tumors due to genetic origin</a:t>
            </a:r>
          </a:p>
        </p:txBody>
      </p:sp>
      <p:sp>
        <p:nvSpPr>
          <p:cNvPr id="3" name="Content Placeholder 2">
            <a:extLst>
              <a:ext uri="{FF2B5EF4-FFF2-40B4-BE49-F238E27FC236}">
                <a16:creationId xmlns:a16="http://schemas.microsoft.com/office/drawing/2014/main" id="{A666E95B-20E3-4E0C-95B8-E0A11B66288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0B36632-DF93-4A94-9DA4-A88775B9E09B}"/>
              </a:ext>
            </a:extLst>
          </p:cNvPr>
          <p:cNvPicPr>
            <a:picLocks noChangeAspect="1"/>
          </p:cNvPicPr>
          <p:nvPr/>
        </p:nvPicPr>
        <p:blipFill>
          <a:blip r:embed="rId2"/>
          <a:stretch>
            <a:fillRect/>
          </a:stretch>
        </p:blipFill>
        <p:spPr>
          <a:xfrm>
            <a:off x="1082180" y="1208015"/>
            <a:ext cx="10041621" cy="4583187"/>
          </a:xfrm>
          <a:prstGeom prst="rect">
            <a:avLst/>
          </a:prstGeom>
        </p:spPr>
      </p:pic>
    </p:spTree>
    <p:extLst>
      <p:ext uri="{BB962C8B-B14F-4D97-AF65-F5344CB8AC3E}">
        <p14:creationId xmlns:p14="http://schemas.microsoft.com/office/powerpoint/2010/main" val="3743239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61BEC-2492-4505-AC03-D41E8EF99DA4}"/>
              </a:ext>
            </a:extLst>
          </p:cNvPr>
          <p:cNvSpPr>
            <a:spLocks noGrp="1"/>
          </p:cNvSpPr>
          <p:nvPr>
            <p:ph type="title"/>
          </p:nvPr>
        </p:nvSpPr>
        <p:spPr>
          <a:xfrm>
            <a:off x="1141413" y="618518"/>
            <a:ext cx="10616578" cy="653691"/>
          </a:xfrm>
        </p:spPr>
        <p:txBody>
          <a:bodyPr>
            <a:normAutofit/>
          </a:bodyPr>
          <a:lstStyle/>
          <a:p>
            <a:r>
              <a:rPr lang="en-US" sz="2400" dirty="0">
                <a:solidFill>
                  <a:srgbClr val="002060"/>
                </a:solidFill>
              </a:rPr>
              <a:t>Genes Associated With Familial Pituitary Tumor Syndromes</a:t>
            </a:r>
          </a:p>
        </p:txBody>
      </p:sp>
      <p:pic>
        <p:nvPicPr>
          <p:cNvPr id="6" name="Content Placeholder 5">
            <a:extLst>
              <a:ext uri="{FF2B5EF4-FFF2-40B4-BE49-F238E27FC236}">
                <a16:creationId xmlns:a16="http://schemas.microsoft.com/office/drawing/2014/main" id="{728CF2E3-AEDE-470A-874D-FDC4949278EE}"/>
              </a:ext>
            </a:extLst>
          </p:cNvPr>
          <p:cNvPicPr>
            <a:picLocks noGrp="1" noChangeAspect="1"/>
          </p:cNvPicPr>
          <p:nvPr>
            <p:ph idx="1"/>
          </p:nvPr>
        </p:nvPicPr>
        <p:blipFill>
          <a:blip r:embed="rId2"/>
          <a:stretch>
            <a:fillRect/>
          </a:stretch>
        </p:blipFill>
        <p:spPr>
          <a:xfrm>
            <a:off x="1023730" y="1272209"/>
            <a:ext cx="9541566" cy="5138530"/>
          </a:xfrm>
          <a:prstGeom prst="rect">
            <a:avLst/>
          </a:prstGeom>
        </p:spPr>
      </p:pic>
    </p:spTree>
    <p:extLst>
      <p:ext uri="{BB962C8B-B14F-4D97-AF65-F5344CB8AC3E}">
        <p14:creationId xmlns:p14="http://schemas.microsoft.com/office/powerpoint/2010/main" val="3081179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5CF5A-8A09-43D3-A5A4-016CBBBD6DA0}"/>
              </a:ext>
            </a:extLst>
          </p:cNvPr>
          <p:cNvSpPr>
            <a:spLocks noGrp="1"/>
          </p:cNvSpPr>
          <p:nvPr>
            <p:ph type="title"/>
          </p:nvPr>
        </p:nvSpPr>
        <p:spPr>
          <a:xfrm>
            <a:off x="1141411" y="86265"/>
            <a:ext cx="9906000" cy="586595"/>
          </a:xfrm>
        </p:spPr>
        <p:txBody>
          <a:bodyPr>
            <a:normAutofit/>
          </a:bodyPr>
          <a:lstStyle/>
          <a:p>
            <a:r>
              <a:rPr lang="en-US" dirty="0">
                <a:solidFill>
                  <a:schemeClr val="bg1"/>
                </a:solidFill>
              </a:rPr>
              <a:t> approach for genetic testing </a:t>
            </a:r>
          </a:p>
        </p:txBody>
      </p:sp>
      <p:sp>
        <p:nvSpPr>
          <p:cNvPr id="3" name="Text Placeholder 2">
            <a:extLst>
              <a:ext uri="{FF2B5EF4-FFF2-40B4-BE49-F238E27FC236}">
                <a16:creationId xmlns:a16="http://schemas.microsoft.com/office/drawing/2014/main" id="{C3B7899F-106E-4E64-B22E-664367813B48}"/>
              </a:ext>
            </a:extLst>
          </p:cNvPr>
          <p:cNvSpPr>
            <a:spLocks noGrp="1"/>
          </p:cNvSpPr>
          <p:nvPr>
            <p:ph type="body" idx="1"/>
          </p:nvPr>
        </p:nvSpPr>
        <p:spPr>
          <a:xfrm>
            <a:off x="1141411" y="6055742"/>
            <a:ext cx="9906000" cy="715993"/>
          </a:xfrm>
        </p:spPr>
        <p:txBody>
          <a:bodyPr>
            <a:normAutofit/>
          </a:bodyPr>
          <a:lstStyle/>
          <a:p>
            <a:r>
              <a:rPr lang="pt-BR" sz="1200" dirty="0"/>
              <a:t>Pedro Marques, MD, Márta Korbonits, MD, PhD. Genetic aspect of pituitary adenoma, </a:t>
            </a:r>
            <a:r>
              <a:rPr lang="en-US" sz="1200" dirty="0"/>
              <a:t>Endocrinol </a:t>
            </a:r>
            <a:r>
              <a:rPr lang="en-US" sz="1200" dirty="0" err="1"/>
              <a:t>Metab</a:t>
            </a:r>
            <a:r>
              <a:rPr lang="en-US" sz="1200" dirty="0"/>
              <a:t> Clin N Am - (2017</a:t>
            </a:r>
            <a:r>
              <a:rPr lang="en-US" sz="1800" dirty="0"/>
              <a:t>)</a:t>
            </a:r>
          </a:p>
          <a:p>
            <a:endParaRPr lang="en-US" dirty="0"/>
          </a:p>
        </p:txBody>
      </p:sp>
      <p:pic>
        <p:nvPicPr>
          <p:cNvPr id="4" name="Content Placeholder 3">
            <a:extLst>
              <a:ext uri="{FF2B5EF4-FFF2-40B4-BE49-F238E27FC236}">
                <a16:creationId xmlns:a16="http://schemas.microsoft.com/office/drawing/2014/main" id="{228FD3E6-4AA2-4971-B36D-EBA8B159A6B5}"/>
              </a:ext>
            </a:extLst>
          </p:cNvPr>
          <p:cNvPicPr>
            <a:picLocks noGrp="1" noChangeAspect="1"/>
          </p:cNvPicPr>
          <p:nvPr>
            <p:ph idx="4294967295"/>
          </p:nvPr>
        </p:nvPicPr>
        <p:blipFill>
          <a:blip r:embed="rId2"/>
          <a:stretch>
            <a:fillRect/>
          </a:stretch>
        </p:blipFill>
        <p:spPr>
          <a:xfrm>
            <a:off x="0" y="828136"/>
            <a:ext cx="12128740" cy="5227606"/>
          </a:xfrm>
          <a:prstGeom prst="rect">
            <a:avLst/>
          </a:prstGeom>
        </p:spPr>
      </p:pic>
    </p:spTree>
    <p:extLst>
      <p:ext uri="{BB962C8B-B14F-4D97-AF65-F5344CB8AC3E}">
        <p14:creationId xmlns:p14="http://schemas.microsoft.com/office/powerpoint/2010/main" val="3824687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841D12-5A32-41CE-A3C5-DF3F411D7BEA}"/>
              </a:ext>
            </a:extLst>
          </p:cNvPr>
          <p:cNvSpPr/>
          <p:nvPr/>
        </p:nvSpPr>
        <p:spPr>
          <a:xfrm>
            <a:off x="1141412" y="2690336"/>
            <a:ext cx="8002588" cy="1200329"/>
          </a:xfrm>
          <a:prstGeom prst="rect">
            <a:avLst/>
          </a:prstGeom>
        </p:spPr>
        <p:txBody>
          <a:bodyPr wrap="square">
            <a:spAutoFit/>
          </a:bodyPr>
          <a:lstStyle/>
          <a:p>
            <a:r>
              <a:rPr lang="en-US" dirty="0">
                <a:solidFill>
                  <a:srgbClr val="7030A0"/>
                </a:solidFill>
              </a:rPr>
              <a:t>Genetic screening and clinical follow-up of carriers may lead to better long-term outcomes, whereas better understanding of pituitary tumorigenesis can lead to further improvements in terms of diagnosis, treatment, and follow-up for both familiar and sporadic cases of PAs</a:t>
            </a:r>
          </a:p>
        </p:txBody>
      </p:sp>
      <p:sp>
        <p:nvSpPr>
          <p:cNvPr id="6" name="Text Placeholder 5">
            <a:extLst>
              <a:ext uri="{FF2B5EF4-FFF2-40B4-BE49-F238E27FC236}">
                <a16:creationId xmlns:a16="http://schemas.microsoft.com/office/drawing/2014/main" id="{C6129950-08AA-440C-B4CE-07DD30550EA5}"/>
              </a:ext>
            </a:extLst>
          </p:cNvPr>
          <p:cNvSpPr>
            <a:spLocks noGrp="1"/>
          </p:cNvSpPr>
          <p:nvPr>
            <p:ph type="body" idx="1"/>
          </p:nvPr>
        </p:nvSpPr>
        <p:spPr>
          <a:xfrm>
            <a:off x="1141411" y="759125"/>
            <a:ext cx="9906000" cy="660101"/>
          </a:xfrm>
        </p:spPr>
        <p:txBody>
          <a:bodyPr/>
          <a:lstStyle/>
          <a:p>
            <a:r>
              <a:rPr lang="en-US" dirty="0">
                <a:solidFill>
                  <a:srgbClr val="7030A0"/>
                </a:solidFill>
              </a:rPr>
              <a:t>Take home message</a:t>
            </a:r>
          </a:p>
        </p:txBody>
      </p:sp>
    </p:spTree>
    <p:extLst>
      <p:ext uri="{BB962C8B-B14F-4D97-AF65-F5344CB8AC3E}">
        <p14:creationId xmlns:p14="http://schemas.microsoft.com/office/powerpoint/2010/main" val="3799328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2E73-9B01-4780-A035-91BC35FA61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44011D-6309-4182-A6D4-2D10AF23D2D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5356B34-6F56-42ED-8220-14AF781E4C55}"/>
              </a:ext>
            </a:extLst>
          </p:cNvPr>
          <p:cNvPicPr>
            <a:picLocks noGrp="1" noChangeAspect="1" noChangeArrowheads="1"/>
          </p:cNvPicPr>
          <p:nvPr/>
        </p:nvPicPr>
        <p:blipFill>
          <a:blip r:embed="rId2"/>
          <a:srcRect/>
          <a:stretch>
            <a:fillRect/>
          </a:stretch>
        </p:blipFill>
        <p:spPr bwMode="auto">
          <a:xfrm>
            <a:off x="1015067" y="0"/>
            <a:ext cx="10032343" cy="6934200"/>
          </a:xfrm>
          <a:prstGeom prst="rect">
            <a:avLst/>
          </a:prstGeom>
          <a:noFill/>
          <a:ln w="9525">
            <a:noFill/>
            <a:miter lim="800000"/>
            <a:headEnd/>
            <a:tailEnd/>
          </a:ln>
          <a:effectLst/>
        </p:spPr>
      </p:pic>
    </p:spTree>
    <p:extLst>
      <p:ext uri="{BB962C8B-B14F-4D97-AF65-F5344CB8AC3E}">
        <p14:creationId xmlns:p14="http://schemas.microsoft.com/office/powerpoint/2010/main" val="1271657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615F6D-0478-4B84-9C32-557722C934B1}"/>
              </a:ext>
            </a:extLst>
          </p:cNvPr>
          <p:cNvSpPr>
            <a:spLocks noGrp="1"/>
          </p:cNvSpPr>
          <p:nvPr>
            <p:ph type="title"/>
          </p:nvPr>
        </p:nvSpPr>
        <p:spPr/>
        <p:txBody>
          <a:bodyPr>
            <a:normAutofit/>
          </a:bodyPr>
          <a:lstStyle/>
          <a:p>
            <a:r>
              <a:rPr lang="en-US" sz="2400" dirty="0"/>
              <a:t>Presentation and management of comorbidities and mortality risk</a:t>
            </a:r>
          </a:p>
        </p:txBody>
      </p:sp>
      <p:pic>
        <p:nvPicPr>
          <p:cNvPr id="10" name="Content Placeholder 3">
            <a:extLst>
              <a:ext uri="{FF2B5EF4-FFF2-40B4-BE49-F238E27FC236}">
                <a16:creationId xmlns:a16="http://schemas.microsoft.com/office/drawing/2014/main" id="{E2362D64-BF6A-44E4-98B7-44E674CF72DE}"/>
              </a:ext>
            </a:extLst>
          </p:cNvPr>
          <p:cNvPicPr>
            <a:picLocks noGrp="1" noChangeAspect="1"/>
          </p:cNvPicPr>
          <p:nvPr>
            <p:ph sz="half" idx="2"/>
          </p:nvPr>
        </p:nvPicPr>
        <p:blipFill>
          <a:blip r:embed="rId2"/>
          <a:stretch>
            <a:fillRect/>
          </a:stretch>
        </p:blipFill>
        <p:spPr>
          <a:xfrm>
            <a:off x="6907696" y="2097087"/>
            <a:ext cx="4949687" cy="4403103"/>
          </a:xfrm>
          <a:prstGeom prst="rect">
            <a:avLst/>
          </a:prstGeom>
        </p:spPr>
      </p:pic>
      <p:sp>
        <p:nvSpPr>
          <p:cNvPr id="11" name="Content Placeholder 2">
            <a:extLst>
              <a:ext uri="{FF2B5EF4-FFF2-40B4-BE49-F238E27FC236}">
                <a16:creationId xmlns:a16="http://schemas.microsoft.com/office/drawing/2014/main" id="{A1481209-7930-4919-BEC5-02E66AF9FAEC}"/>
              </a:ext>
            </a:extLst>
          </p:cNvPr>
          <p:cNvSpPr>
            <a:spLocks noGrp="1"/>
          </p:cNvSpPr>
          <p:nvPr>
            <p:ph sz="half" idx="1"/>
          </p:nvPr>
        </p:nvSpPr>
        <p:spPr>
          <a:xfrm>
            <a:off x="1141413" y="2186609"/>
            <a:ext cx="4878387" cy="4313581"/>
          </a:xfrm>
        </p:spPr>
        <p:txBody>
          <a:bodyPr>
            <a:normAutofit fontScale="62500" lnSpcReduction="20000"/>
          </a:bodyPr>
          <a:lstStyle/>
          <a:p>
            <a:r>
              <a:rPr lang="en-US" dirty="0">
                <a:solidFill>
                  <a:schemeClr val="bg1"/>
                </a:solidFill>
              </a:rPr>
              <a:t>We suggest evaluating all patients presenting with acromegaly for associated comorbidities, including hypertension, diabetes mellitus, cardiovascular disease, osteoarthritis, and sleep apnea</a:t>
            </a:r>
          </a:p>
          <a:p>
            <a:r>
              <a:rPr lang="en-US" dirty="0">
                <a:solidFill>
                  <a:schemeClr val="bg1"/>
                </a:solidFill>
              </a:rPr>
              <a:t>We also recommend that such comorbidities be longitudinally monitored and rigorously managed.</a:t>
            </a:r>
          </a:p>
          <a:p>
            <a:r>
              <a:rPr lang="en-US" dirty="0">
                <a:solidFill>
                  <a:schemeClr val="bg1"/>
                </a:solidFill>
              </a:rPr>
              <a:t> We suggest screening for colon neoplasia with colonoscopy at diagnosis. </a:t>
            </a:r>
          </a:p>
          <a:p>
            <a:r>
              <a:rPr lang="en-US" dirty="0">
                <a:solidFill>
                  <a:schemeClr val="bg1"/>
                </a:solidFill>
              </a:rPr>
              <a:t> We suggest a thyroid ultrasound if there is palpable thyroid nodularity. </a:t>
            </a:r>
          </a:p>
          <a:p>
            <a:r>
              <a:rPr lang="en-US" dirty="0">
                <a:solidFill>
                  <a:schemeClr val="bg1"/>
                </a:solidFill>
              </a:rPr>
              <a:t>We recommend assessing for hypopituitarism and replacing hormone deficits. </a:t>
            </a:r>
          </a:p>
          <a:p>
            <a:r>
              <a:rPr lang="en-US" dirty="0"/>
              <a:t>An Endocrine Society Clinical Practice Guideline, 2014</a:t>
            </a:r>
            <a:endParaRPr lang="en-US" dirty="0">
              <a:solidFill>
                <a:schemeClr val="bg1"/>
              </a:solidFill>
            </a:endParaRPr>
          </a:p>
        </p:txBody>
      </p:sp>
    </p:spTree>
    <p:extLst>
      <p:ext uri="{BB962C8B-B14F-4D97-AF65-F5344CB8AC3E}">
        <p14:creationId xmlns:p14="http://schemas.microsoft.com/office/powerpoint/2010/main" val="2828105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059AF9E-8B11-49CD-A574-00738D7A3CF8}"/>
              </a:ext>
            </a:extLst>
          </p:cNvPr>
          <p:cNvPicPr>
            <a:picLocks noChangeAspect="1"/>
          </p:cNvPicPr>
          <p:nvPr/>
        </p:nvPicPr>
        <p:blipFill>
          <a:blip r:embed="rId2"/>
          <a:stretch>
            <a:fillRect/>
          </a:stretch>
        </p:blipFill>
        <p:spPr>
          <a:xfrm>
            <a:off x="1803633" y="1266738"/>
            <a:ext cx="7029974" cy="715170"/>
          </a:xfrm>
          <a:prstGeom prst="rect">
            <a:avLst/>
          </a:prstGeom>
        </p:spPr>
      </p:pic>
      <p:pic>
        <p:nvPicPr>
          <p:cNvPr id="7" name="Content Placeholder 6">
            <a:extLst>
              <a:ext uri="{FF2B5EF4-FFF2-40B4-BE49-F238E27FC236}">
                <a16:creationId xmlns:a16="http://schemas.microsoft.com/office/drawing/2014/main" id="{EE8589FB-0069-4229-B7FC-37D5B3E31D81}"/>
              </a:ext>
            </a:extLst>
          </p:cNvPr>
          <p:cNvPicPr>
            <a:picLocks noGrp="1" noChangeAspect="1"/>
          </p:cNvPicPr>
          <p:nvPr>
            <p:ph sz="half" idx="2"/>
          </p:nvPr>
        </p:nvPicPr>
        <p:blipFill>
          <a:blip r:embed="rId3"/>
          <a:stretch>
            <a:fillRect/>
          </a:stretch>
        </p:blipFill>
        <p:spPr>
          <a:xfrm>
            <a:off x="6019800" y="2526232"/>
            <a:ext cx="4472615" cy="2988221"/>
          </a:xfrm>
          <a:prstGeom prst="rect">
            <a:avLst/>
          </a:prstGeom>
        </p:spPr>
      </p:pic>
      <p:pic>
        <p:nvPicPr>
          <p:cNvPr id="8" name="Content Placeholder 3">
            <a:extLst>
              <a:ext uri="{FF2B5EF4-FFF2-40B4-BE49-F238E27FC236}">
                <a16:creationId xmlns:a16="http://schemas.microsoft.com/office/drawing/2014/main" id="{959161BD-2AB8-467A-B9EC-B01DEED054C9}"/>
              </a:ext>
            </a:extLst>
          </p:cNvPr>
          <p:cNvPicPr>
            <a:picLocks noGrp="1" noChangeAspect="1"/>
          </p:cNvPicPr>
          <p:nvPr>
            <p:ph sz="half" idx="1"/>
          </p:nvPr>
        </p:nvPicPr>
        <p:blipFill>
          <a:blip r:embed="rId4"/>
          <a:stretch>
            <a:fillRect/>
          </a:stretch>
        </p:blipFill>
        <p:spPr>
          <a:xfrm>
            <a:off x="1141414" y="2526232"/>
            <a:ext cx="5060604" cy="2988221"/>
          </a:xfrm>
          <a:prstGeom prst="rect">
            <a:avLst/>
          </a:prstGeom>
        </p:spPr>
      </p:pic>
    </p:spTree>
    <p:extLst>
      <p:ext uri="{BB962C8B-B14F-4D97-AF65-F5344CB8AC3E}">
        <p14:creationId xmlns:p14="http://schemas.microsoft.com/office/powerpoint/2010/main" val="2294620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914C4-6525-4C70-8B98-309457A50FD0}"/>
              </a:ext>
            </a:extLst>
          </p:cNvPr>
          <p:cNvSpPr>
            <a:spLocks noGrp="1"/>
          </p:cNvSpPr>
          <p:nvPr>
            <p:ph type="title"/>
          </p:nvPr>
        </p:nvSpPr>
        <p:spPr/>
        <p:txBody>
          <a:bodyPr>
            <a:normAutofit/>
          </a:bodyPr>
          <a:lstStyle/>
          <a:p>
            <a:r>
              <a:rPr lang="en-US" sz="3200" dirty="0">
                <a:solidFill>
                  <a:schemeClr val="bg1"/>
                </a:solidFill>
              </a:rPr>
              <a:t>Management of Acromegaly</a:t>
            </a:r>
          </a:p>
        </p:txBody>
      </p:sp>
      <p:pic>
        <p:nvPicPr>
          <p:cNvPr id="4" name="Content Placeholder 3">
            <a:extLst>
              <a:ext uri="{FF2B5EF4-FFF2-40B4-BE49-F238E27FC236}">
                <a16:creationId xmlns:a16="http://schemas.microsoft.com/office/drawing/2014/main" id="{FBF02F5D-9175-4DCE-A2C0-BA30EB79845B}"/>
              </a:ext>
            </a:extLst>
          </p:cNvPr>
          <p:cNvPicPr>
            <a:picLocks noGrp="1" noChangeAspect="1"/>
          </p:cNvPicPr>
          <p:nvPr>
            <p:ph idx="1"/>
          </p:nvPr>
        </p:nvPicPr>
        <p:blipFill>
          <a:blip r:embed="rId2"/>
          <a:stretch>
            <a:fillRect/>
          </a:stretch>
        </p:blipFill>
        <p:spPr>
          <a:xfrm>
            <a:off x="1043609" y="1997765"/>
            <a:ext cx="10217426" cy="4035287"/>
          </a:xfrm>
          <a:prstGeom prst="rect">
            <a:avLst/>
          </a:prstGeom>
        </p:spPr>
      </p:pic>
    </p:spTree>
    <p:extLst>
      <p:ext uri="{BB962C8B-B14F-4D97-AF65-F5344CB8AC3E}">
        <p14:creationId xmlns:p14="http://schemas.microsoft.com/office/powerpoint/2010/main" val="1702687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BB60-0B7F-4C66-A5B0-70A26FE547C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B25D090-0F73-4753-A3CE-F0013F8C2D35}"/>
              </a:ext>
            </a:extLst>
          </p:cNvPr>
          <p:cNvPicPr>
            <a:picLocks noGrp="1" noChangeAspect="1"/>
          </p:cNvPicPr>
          <p:nvPr>
            <p:ph idx="1"/>
          </p:nvPr>
        </p:nvPicPr>
        <p:blipFill>
          <a:blip r:embed="rId2"/>
          <a:stretch>
            <a:fillRect/>
          </a:stretch>
        </p:blipFill>
        <p:spPr>
          <a:xfrm>
            <a:off x="1141413" y="618518"/>
            <a:ext cx="9905998" cy="5172682"/>
          </a:xfrm>
          <a:prstGeom prst="rect">
            <a:avLst/>
          </a:prstGeom>
        </p:spPr>
      </p:pic>
    </p:spTree>
    <p:extLst>
      <p:ext uri="{BB962C8B-B14F-4D97-AF65-F5344CB8AC3E}">
        <p14:creationId xmlns:p14="http://schemas.microsoft.com/office/powerpoint/2010/main" val="2419618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2956-AA47-49C4-B32A-4F2EDE324160}"/>
              </a:ext>
            </a:extLst>
          </p:cNvPr>
          <p:cNvSpPr>
            <a:spLocks noGrp="1"/>
          </p:cNvSpPr>
          <p:nvPr>
            <p:ph type="title"/>
          </p:nvPr>
        </p:nvSpPr>
        <p:spPr/>
        <p:txBody>
          <a:bodyPr/>
          <a:lstStyle/>
          <a:p>
            <a:r>
              <a:rPr lang="en-US" dirty="0"/>
              <a:t>Management of Acromegaly</a:t>
            </a:r>
          </a:p>
        </p:txBody>
      </p:sp>
      <p:sp>
        <p:nvSpPr>
          <p:cNvPr id="3" name="Content Placeholder 2">
            <a:extLst>
              <a:ext uri="{FF2B5EF4-FFF2-40B4-BE49-F238E27FC236}">
                <a16:creationId xmlns:a16="http://schemas.microsoft.com/office/drawing/2014/main" id="{B877ED09-2B46-459A-BA97-CAFEBAF9EDE8}"/>
              </a:ext>
            </a:extLst>
          </p:cNvPr>
          <p:cNvSpPr>
            <a:spLocks noGrp="1"/>
          </p:cNvSpPr>
          <p:nvPr>
            <p:ph idx="1"/>
          </p:nvPr>
        </p:nvSpPr>
        <p:spPr/>
        <p:txBody>
          <a:bodyPr>
            <a:normAutofit fontScale="92500"/>
          </a:bodyPr>
          <a:lstStyle/>
          <a:p>
            <a:pPr>
              <a:buFont typeface="Wingdings" panose="05000000000000000000" pitchFamily="2" charset="2"/>
              <a:buChar char="Ø"/>
            </a:pPr>
            <a:r>
              <a:rPr lang="en-US" dirty="0">
                <a:solidFill>
                  <a:srgbClr val="FFFF00"/>
                </a:solidFill>
              </a:rPr>
              <a:t>We recommend transsphenoidal surgery</a:t>
            </a:r>
            <a:r>
              <a:rPr lang="en-US" dirty="0"/>
              <a:t> by an </a:t>
            </a:r>
            <a:r>
              <a:rPr lang="en-US" sz="2800" dirty="0">
                <a:solidFill>
                  <a:schemeClr val="bg1"/>
                </a:solidFill>
              </a:rPr>
              <a:t>experienced neurosurgeon </a:t>
            </a:r>
            <a:r>
              <a:rPr lang="en-US" dirty="0">
                <a:solidFill>
                  <a:srgbClr val="FFFF00"/>
                </a:solidFill>
              </a:rPr>
              <a:t>as the primary therapy in most patients. </a:t>
            </a:r>
          </a:p>
          <a:p>
            <a:pPr>
              <a:buFont typeface="Wingdings" panose="05000000000000000000" pitchFamily="2" charset="2"/>
              <a:buChar char="Ø"/>
            </a:pPr>
            <a:r>
              <a:rPr lang="en-US" dirty="0">
                <a:solidFill>
                  <a:srgbClr val="FFFF00"/>
                </a:solidFill>
              </a:rPr>
              <a:t>We suggest that repeat surgery be considered in a patient with residual intrasellar disease following initial surgery.</a:t>
            </a:r>
          </a:p>
          <a:p>
            <a:pPr marL="0" indent="0">
              <a:buNone/>
            </a:pPr>
            <a:endParaRPr lang="en-US" dirty="0">
              <a:solidFill>
                <a:srgbClr val="FFFF00"/>
              </a:solidFill>
            </a:endParaRPr>
          </a:p>
          <a:p>
            <a:pPr>
              <a:buFont typeface="Wingdings" panose="05000000000000000000" pitchFamily="2" charset="2"/>
              <a:buChar char="Ø"/>
            </a:pPr>
            <a:endParaRPr lang="en-US" dirty="0">
              <a:solidFill>
                <a:srgbClr val="FFFF00"/>
              </a:solidFill>
            </a:endParaRPr>
          </a:p>
          <a:p>
            <a:pPr marL="0" indent="0">
              <a:buNone/>
            </a:pPr>
            <a:r>
              <a:rPr lang="en-US" dirty="0">
                <a:solidFill>
                  <a:srgbClr val="FFFF00"/>
                </a:solidFill>
              </a:rPr>
              <a:t> </a:t>
            </a:r>
            <a:r>
              <a:rPr lang="en-US" dirty="0"/>
              <a:t>An Endocrine Society Clinical Practice Guideline, 2014, consensus2018</a:t>
            </a:r>
            <a:endParaRPr lang="en-US" dirty="0">
              <a:solidFill>
                <a:schemeClr val="bg1"/>
              </a:solidFill>
            </a:endParaRPr>
          </a:p>
          <a:p>
            <a:pPr marL="0" indent="0">
              <a:buNone/>
            </a:pPr>
            <a:endParaRPr lang="en-US" dirty="0">
              <a:solidFill>
                <a:srgbClr val="FFFF00"/>
              </a:solidFill>
            </a:endParaRPr>
          </a:p>
        </p:txBody>
      </p:sp>
    </p:spTree>
    <p:extLst>
      <p:ext uri="{BB962C8B-B14F-4D97-AF65-F5344CB8AC3E}">
        <p14:creationId xmlns:p14="http://schemas.microsoft.com/office/powerpoint/2010/main" val="1083329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34CF5-CC6A-4275-A022-2C81DC3E7E1E}"/>
              </a:ext>
            </a:extLst>
          </p:cNvPr>
          <p:cNvSpPr>
            <a:spLocks noGrp="1"/>
          </p:cNvSpPr>
          <p:nvPr>
            <p:ph type="title"/>
          </p:nvPr>
        </p:nvSpPr>
        <p:spPr/>
        <p:txBody>
          <a:bodyPr>
            <a:normAutofit/>
          </a:bodyPr>
          <a:lstStyle/>
          <a:p>
            <a:r>
              <a:rPr lang="en-US" cap="none" dirty="0">
                <a:solidFill>
                  <a:srgbClr val="7030A0"/>
                </a:solidFill>
                <a:ea typeface="+mn-ea"/>
                <a:cs typeface="+mn-cs"/>
              </a:rPr>
              <a:t>Postoperative testing</a:t>
            </a:r>
            <a:endParaRPr lang="en-US" dirty="0">
              <a:solidFill>
                <a:srgbClr val="7030A0"/>
              </a:solidFill>
            </a:endParaRPr>
          </a:p>
        </p:txBody>
      </p:sp>
      <p:sp>
        <p:nvSpPr>
          <p:cNvPr id="3" name="Content Placeholder 2">
            <a:extLst>
              <a:ext uri="{FF2B5EF4-FFF2-40B4-BE49-F238E27FC236}">
                <a16:creationId xmlns:a16="http://schemas.microsoft.com/office/drawing/2014/main" id="{961ADDF6-DC36-452E-BBAD-EAB9B914AED6}"/>
              </a:ext>
            </a:extLst>
          </p:cNvPr>
          <p:cNvSpPr>
            <a:spLocks noGrp="1"/>
          </p:cNvSpPr>
          <p:nvPr>
            <p:ph idx="1"/>
          </p:nvPr>
        </p:nvSpPr>
        <p:spPr>
          <a:xfrm>
            <a:off x="1141412" y="1769165"/>
            <a:ext cx="9905999" cy="4022036"/>
          </a:xfrm>
        </p:spPr>
        <p:txBody>
          <a:bodyPr>
            <a:normAutofit fontScale="92500" lnSpcReduction="10000"/>
          </a:bodyPr>
          <a:lstStyle/>
          <a:p>
            <a:pPr>
              <a:buFont typeface="Wingdings" panose="05000000000000000000" pitchFamily="2" charset="2"/>
              <a:buChar char="v"/>
            </a:pPr>
            <a:r>
              <a:rPr lang="en-US" dirty="0"/>
              <a:t>Following surgery, we suggest measuring an </a:t>
            </a:r>
            <a:r>
              <a:rPr lang="en-US" dirty="0">
                <a:solidFill>
                  <a:schemeClr val="bg1"/>
                </a:solidFill>
              </a:rPr>
              <a:t>IGF-1</a:t>
            </a:r>
            <a:r>
              <a:rPr lang="en-US" dirty="0"/>
              <a:t> level and a </a:t>
            </a:r>
            <a:r>
              <a:rPr lang="en-US" dirty="0">
                <a:solidFill>
                  <a:schemeClr val="bg1"/>
                </a:solidFill>
              </a:rPr>
              <a:t>random GH </a:t>
            </a:r>
            <a:r>
              <a:rPr lang="en-US" dirty="0"/>
              <a:t>at </a:t>
            </a:r>
            <a:r>
              <a:rPr lang="en-US" dirty="0">
                <a:solidFill>
                  <a:srgbClr val="7030A0"/>
                </a:solidFill>
              </a:rPr>
              <a:t>12 weeks or later </a:t>
            </a:r>
          </a:p>
          <a:p>
            <a:pPr>
              <a:buFont typeface="Wingdings" panose="05000000000000000000" pitchFamily="2" charset="2"/>
              <a:buChar char="v"/>
            </a:pPr>
            <a:r>
              <a:rPr lang="en-US" dirty="0"/>
              <a:t>We also suggest measuring a </a:t>
            </a:r>
            <a:r>
              <a:rPr lang="en-US" dirty="0">
                <a:solidFill>
                  <a:schemeClr val="bg1"/>
                </a:solidFill>
              </a:rPr>
              <a:t>nadir GH </a:t>
            </a:r>
            <a:r>
              <a:rPr lang="en-US" dirty="0"/>
              <a:t>level after a glucose load in a patient with a </a:t>
            </a:r>
            <a:r>
              <a:rPr lang="en-US" dirty="0">
                <a:solidFill>
                  <a:schemeClr val="bg1"/>
                </a:solidFill>
              </a:rPr>
              <a:t>GH greater than 1ug/L</a:t>
            </a:r>
            <a:r>
              <a:rPr lang="en-US" dirty="0"/>
              <a:t>. </a:t>
            </a:r>
          </a:p>
          <a:p>
            <a:pPr>
              <a:buFont typeface="Wingdings" panose="05000000000000000000" pitchFamily="2" charset="2"/>
              <a:buChar char="v"/>
            </a:pPr>
            <a:r>
              <a:rPr lang="en-US" dirty="0"/>
              <a:t>We recommend performing an </a:t>
            </a:r>
            <a:r>
              <a:rPr lang="en-US" dirty="0">
                <a:solidFill>
                  <a:schemeClr val="bg1"/>
                </a:solidFill>
              </a:rPr>
              <a:t>imaging study at least 12 weeks </a:t>
            </a:r>
            <a:r>
              <a:rPr lang="en-US" dirty="0"/>
              <a:t>after surgery to visualize residual tumor and adjacent structures </a:t>
            </a:r>
          </a:p>
          <a:p>
            <a:pPr>
              <a:buFont typeface="Wingdings" panose="05000000000000000000" pitchFamily="2" charset="2"/>
              <a:buChar char="v"/>
            </a:pPr>
            <a:r>
              <a:rPr lang="en-US" dirty="0"/>
              <a:t> We suggest MRI as the imaging modality of choice followed by CT scan when MRI is contraindicated or unavailable.</a:t>
            </a:r>
          </a:p>
          <a:p>
            <a:pPr>
              <a:buFont typeface="Wingdings" panose="05000000000000000000" pitchFamily="2" charset="2"/>
              <a:buChar char="v"/>
            </a:pPr>
            <a:r>
              <a:rPr lang="en-US" dirty="0"/>
              <a:t> </a:t>
            </a:r>
            <a:r>
              <a:rPr lang="en-US" sz="1600" dirty="0"/>
              <a:t>An Endocrine Society Clinical Practice Guideline, 2014</a:t>
            </a:r>
            <a:endParaRPr lang="en-US" sz="1600" dirty="0">
              <a:solidFill>
                <a:schemeClr val="bg1"/>
              </a:solidFill>
            </a:endParaRP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0371535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TM04033919[[fn=Circuit]]</Template>
  <TotalTime>484</TotalTime>
  <Words>1319</Words>
  <Application>Microsoft Office PowerPoint</Application>
  <PresentationFormat>Widescreen</PresentationFormat>
  <Paragraphs>111</Paragraphs>
  <Slides>39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Gill Sans MT</vt:lpstr>
      <vt:lpstr>Tw Cen MT</vt:lpstr>
      <vt:lpstr>Verdana</vt:lpstr>
      <vt:lpstr>Wingdings</vt:lpstr>
      <vt:lpstr>Wingdings 2</vt:lpstr>
      <vt:lpstr>Circuit</vt:lpstr>
      <vt:lpstr>Solstice</vt:lpstr>
      <vt:lpstr>Dr.Zahra Davoudi Endocrinology department and skull base research center  of Loghman Hakim Hospital, Shahid Beheshti University of Medical Sciences</vt:lpstr>
      <vt:lpstr>Agenda</vt:lpstr>
      <vt:lpstr>PowerPoint Presentation</vt:lpstr>
      <vt:lpstr>Presentation and management of comorbidities and mortality risk</vt:lpstr>
      <vt:lpstr>PowerPoint Presentation</vt:lpstr>
      <vt:lpstr>Management of Acromegaly</vt:lpstr>
      <vt:lpstr>PowerPoint Presentation</vt:lpstr>
      <vt:lpstr>Management of Acromegaly</vt:lpstr>
      <vt:lpstr>Postoperative testing</vt:lpstr>
      <vt:lpstr>Treatment Aims</vt:lpstr>
      <vt:lpstr>PowerPoint Presentation</vt:lpstr>
      <vt:lpstr>PowerPoint Presentation</vt:lpstr>
      <vt:lpstr>PowerPoint Presentation</vt:lpstr>
      <vt:lpstr>PowerPoint Presentation</vt:lpstr>
      <vt:lpstr>IGF1 assays </vt:lpstr>
      <vt:lpstr>Factors affecting serum IGF1 level</vt:lpstr>
      <vt:lpstr>Physiological and pathological factors affecting serum GH</vt:lpstr>
      <vt:lpstr>Algorithm for Approach to discordance between GH and IGF1 after surgery</vt:lpstr>
      <vt:lpstr>Approach to postoperative GH and IGF1 discordance</vt:lpstr>
      <vt:lpstr>PowerPoint Presentation</vt:lpstr>
      <vt:lpstr>Key 2018 consensus recommendations</vt:lpstr>
      <vt:lpstr>PowerPoint Presentation</vt:lpstr>
      <vt:lpstr>PowerPoint Presentation</vt:lpstr>
      <vt:lpstr>PowerPoint Presentation</vt:lpstr>
      <vt:lpstr>PowerPoint Presentation</vt:lpstr>
      <vt:lpstr>Radiotherapy</vt:lpstr>
      <vt:lpstr>PowerPoint Presentation</vt:lpstr>
      <vt:lpstr>PowerPoint Presentation</vt:lpstr>
      <vt:lpstr>PowerPoint Presentation</vt:lpstr>
      <vt:lpstr>Personalized medicine in the treatment of acromegaly</vt:lpstr>
      <vt:lpstr>PowerPoint Presentation</vt:lpstr>
      <vt:lpstr>PowerPoint Presentation</vt:lpstr>
      <vt:lpstr>Is pituitary adenoma hereditary?</vt:lpstr>
      <vt:lpstr>Genetic aspect of pituitary adenoma</vt:lpstr>
      <vt:lpstr>Pituitary tumors due to genetic origin</vt:lpstr>
      <vt:lpstr>Genes Associated With Familial Pituitary Tumor Syndromes</vt:lpstr>
      <vt:lpstr> approach for genetic testing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191</cp:revision>
  <dcterms:created xsi:type="dcterms:W3CDTF">2021-12-17T08:06:15Z</dcterms:created>
  <dcterms:modified xsi:type="dcterms:W3CDTF">2021-12-20T18:18:00Z</dcterms:modified>
</cp:coreProperties>
</file>